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99" r:id="rId3"/>
    <p:sldId id="291" r:id="rId4"/>
    <p:sldId id="300" r:id="rId5"/>
    <p:sldId id="302" r:id="rId6"/>
    <p:sldId id="292" r:id="rId7"/>
    <p:sldId id="305" r:id="rId8"/>
    <p:sldId id="304" r:id="rId9"/>
    <p:sldId id="306" r:id="rId10"/>
    <p:sldId id="307" r:id="rId11"/>
    <p:sldId id="308" r:id="rId12"/>
    <p:sldId id="316" r:id="rId13"/>
    <p:sldId id="309" r:id="rId14"/>
    <p:sldId id="311" r:id="rId15"/>
    <p:sldId id="310" r:id="rId16"/>
    <p:sldId id="321" r:id="rId17"/>
    <p:sldId id="317" r:id="rId18"/>
    <p:sldId id="313" r:id="rId19"/>
    <p:sldId id="319" r:id="rId20"/>
    <p:sldId id="320" r:id="rId21"/>
    <p:sldId id="315" r:id="rId2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50" autoAdjust="0"/>
  </p:normalViewPr>
  <p:slideViewPr>
    <p:cSldViewPr>
      <p:cViewPr varScale="1">
        <p:scale>
          <a:sx n="91" d="100"/>
          <a:sy n="91" d="100"/>
        </p:scale>
        <p:origin x="-7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5BC60-BDC3-429F-8A4E-F313F6FFC271}" type="datetimeFigureOut">
              <a:rPr lang="sv-SE" smtClean="0"/>
              <a:pPr/>
              <a:t>2016-01-13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F6CEB-FEC7-412D-94D4-553897CB0C4C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3156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F6CEB-FEC7-412D-94D4-553897CB0C4C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>
              <a:latin typeface="Calibri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CE0FD2-9472-A04F-8B41-C2D9412AC6CA}" type="slidenum">
              <a:rPr lang="sv-SE">
                <a:latin typeface="Calibri" charset="0"/>
              </a:rPr>
              <a:pPr eaLnBrk="1" hangingPunct="1"/>
              <a:t>5</a:t>
            </a:fld>
            <a:endParaRPr lang="sv-SE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7" name="Underrubrik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30" name="Platshållare fö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2016-01-13</a:t>
            </a:fld>
            <a:endParaRPr lang="sv-SE"/>
          </a:p>
        </p:txBody>
      </p:sp>
      <p:sp>
        <p:nvSpPr>
          <p:cNvPr id="19" name="Platshållare för sidfo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7" name="Platshållare för bild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2016-01-13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2016-01-13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2016-01-13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2016-01-13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2016-01-13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2016-01-13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2016-01-13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2016-01-13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2016-01-13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med klippt och rundat hör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ätvinklig triangel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2016-01-13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27F0B53-9592-4779-891F-997228E46E01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10" name="Frihandsfigu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ihandsfigu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ihandsfigu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latshållare för rubrik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0" name="Platshållare för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7BD319-C441-4740-BDB2-35E25C52CCE7}" type="datetimeFigureOut">
              <a:rPr lang="sv-SE" smtClean="0"/>
              <a:pPr/>
              <a:t>2016-01-13</a:t>
            </a:fld>
            <a:endParaRPr lang="sv-SE"/>
          </a:p>
        </p:txBody>
      </p:sp>
      <p:sp>
        <p:nvSpPr>
          <p:cNvPr id="22" name="Platshållare för sidfot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7F0B53-9592-4779-891F-997228E46E01}" type="slidenum">
              <a:rPr lang="sv-SE" smtClean="0"/>
              <a:pPr/>
              <a:t>‹Nr.›</a:t>
            </a:fld>
            <a:endParaRPr lang="sv-SE"/>
          </a:p>
        </p:txBody>
      </p:sp>
      <p:grpSp>
        <p:nvGrpSpPr>
          <p:cNvPr id="2" name="Grup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ihandsfigu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ihandsfigu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sz="4400" dirty="0" err="1" smtClean="0"/>
              <a:t>Ontological</a:t>
            </a:r>
            <a:r>
              <a:rPr lang="sv-SE" sz="4400" dirty="0" smtClean="0"/>
              <a:t> (In)</a:t>
            </a:r>
            <a:r>
              <a:rPr lang="sv-SE" sz="4400" dirty="0" err="1" smtClean="0"/>
              <a:t>Security</a:t>
            </a:r>
            <a:r>
              <a:rPr lang="sv-SE" sz="4400" dirty="0" smtClean="0"/>
              <a:t>: </a:t>
            </a:r>
            <a:br>
              <a:rPr lang="sv-SE" sz="4400" dirty="0" smtClean="0"/>
            </a:br>
            <a:r>
              <a:rPr lang="sv-SE" sz="3100" dirty="0" smtClean="0"/>
              <a:t>Nation, Space and Religion</a:t>
            </a:r>
            <a:endParaRPr lang="sv-SE" sz="31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sv-SE" sz="2400" b="1" dirty="0" smtClean="0"/>
          </a:p>
          <a:p>
            <a:r>
              <a:rPr lang="sv-SE" sz="2400" b="1" dirty="0" smtClean="0"/>
              <a:t>Catarina Kinnvall</a:t>
            </a:r>
          </a:p>
          <a:p>
            <a:r>
              <a:rPr lang="sv-SE" sz="2400" b="1" dirty="0" smtClean="0"/>
              <a:t>Department of </a:t>
            </a:r>
            <a:r>
              <a:rPr lang="sv-SE" sz="2400" b="1" dirty="0" err="1" smtClean="0"/>
              <a:t>Political</a:t>
            </a:r>
            <a:r>
              <a:rPr lang="sv-SE" sz="2400" b="1" dirty="0" smtClean="0"/>
              <a:t> Science</a:t>
            </a:r>
          </a:p>
          <a:p>
            <a:r>
              <a:rPr lang="sv-SE" sz="2400" b="1" dirty="0" smtClean="0"/>
              <a:t>Lund University</a:t>
            </a:r>
            <a:endParaRPr lang="sv-SE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457200" y="5012056"/>
            <a:ext cx="8229600" cy="105156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Narratives of religion</a:t>
            </a:r>
            <a:endParaRPr lang="sv-SE" dirty="0"/>
          </a:p>
        </p:txBody>
      </p:sp>
      <p:sp>
        <p:nvSpPr>
          <p:cNvPr id="5" name="Platshållare för text 2"/>
          <p:cNvSpPr txBox="1">
            <a:spLocks/>
          </p:cNvSpPr>
          <p:nvPr/>
        </p:nvSpPr>
        <p:spPr>
          <a:xfrm>
            <a:off x="6462712" y="533400"/>
            <a:ext cx="2240280" cy="421148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sv-SE" sz="1600" dirty="0" err="1" smtClean="0"/>
              <a:t>Viewed</a:t>
            </a:r>
            <a:r>
              <a:rPr lang="sv-SE" sz="1600" dirty="0" smtClean="0"/>
              <a:t> as </a:t>
            </a:r>
            <a:r>
              <a:rPr lang="sv-SE" sz="1600" dirty="0" err="1" smtClean="0"/>
              <a:t>distinct</a:t>
            </a:r>
            <a:r>
              <a:rPr lang="sv-SE" sz="1600" dirty="0" smtClean="0"/>
              <a:t> </a:t>
            </a:r>
            <a:r>
              <a:rPr lang="sv-SE" sz="1600" dirty="0" err="1" smtClean="0"/>
              <a:t>entity</a:t>
            </a:r>
            <a:endParaRPr lang="sv-SE" sz="1600" dirty="0" smtClean="0"/>
          </a:p>
          <a:p>
            <a:pPr>
              <a:buFont typeface="Arial" pitchFamily="34" charset="0"/>
              <a:buChar char="•"/>
            </a:pPr>
            <a:endParaRPr lang="sv-SE" sz="1600" dirty="0" smtClean="0"/>
          </a:p>
          <a:p>
            <a:pPr>
              <a:buFont typeface="Arial" pitchFamily="34" charset="0"/>
              <a:buChar char="•"/>
            </a:pPr>
            <a:r>
              <a:rPr lang="sv-SE" sz="1600" dirty="0" smtClean="0"/>
              <a:t>God has set the </a:t>
            </a:r>
            <a:r>
              <a:rPr lang="sv-SE" sz="1600" dirty="0" err="1" smtClean="0"/>
              <a:t>rules</a:t>
            </a:r>
            <a:r>
              <a:rPr lang="sv-SE" sz="1600" dirty="0" smtClean="0"/>
              <a:t> – </a:t>
            </a:r>
            <a:r>
              <a:rPr lang="sv-SE" sz="1600" dirty="0" err="1" smtClean="0"/>
              <a:t>difficult</a:t>
            </a:r>
            <a:r>
              <a:rPr lang="sv-SE" sz="1600" dirty="0" smtClean="0"/>
              <a:t> </a:t>
            </a:r>
            <a:r>
              <a:rPr lang="sv-SE" sz="1600" dirty="0" err="1" smtClean="0"/>
              <a:t>to</a:t>
            </a:r>
            <a:r>
              <a:rPr lang="sv-SE" sz="1600" dirty="0" smtClean="0"/>
              <a:t> </a:t>
            </a:r>
            <a:r>
              <a:rPr lang="sv-SE" sz="1600" dirty="0" err="1" smtClean="0"/>
              <a:t>contest</a:t>
            </a:r>
            <a:endParaRPr lang="sv-SE" sz="1600" dirty="0" smtClean="0"/>
          </a:p>
          <a:p>
            <a:endParaRPr lang="sv-SE" sz="1600" dirty="0" smtClean="0"/>
          </a:p>
          <a:p>
            <a:pPr>
              <a:buFont typeface="Arial" pitchFamily="34" charset="0"/>
              <a:buChar char="•"/>
            </a:pPr>
            <a:r>
              <a:rPr lang="sv-SE" sz="1600" dirty="0" err="1" smtClean="0"/>
              <a:t>Needs</a:t>
            </a:r>
            <a:r>
              <a:rPr lang="sv-SE" sz="1600" dirty="0" smtClean="0"/>
              <a:t> </a:t>
            </a:r>
            <a:r>
              <a:rPr lang="sv-SE" sz="1600" dirty="0" err="1" smtClean="0"/>
              <a:t>to</a:t>
            </a:r>
            <a:r>
              <a:rPr lang="sv-SE" sz="1600" dirty="0" smtClean="0"/>
              <a:t> </a:t>
            </a:r>
            <a:r>
              <a:rPr lang="sv-SE" sz="1600" dirty="0" err="1" smtClean="0"/>
              <a:t>create</a:t>
            </a:r>
            <a:r>
              <a:rPr lang="sv-SE" sz="1600" dirty="0" smtClean="0"/>
              <a:t> an </a:t>
            </a:r>
            <a:r>
              <a:rPr lang="sv-SE" sz="1600" dirty="0" err="1" smtClean="0"/>
              <a:t>origin</a:t>
            </a:r>
            <a:r>
              <a:rPr lang="sv-SE" sz="1600" dirty="0" smtClean="0"/>
              <a:t> </a:t>
            </a:r>
            <a:r>
              <a:rPr lang="sv-SE" sz="1600" dirty="0" err="1" smtClean="0"/>
              <a:t>beyond</a:t>
            </a:r>
            <a:r>
              <a:rPr lang="sv-SE" sz="1600" dirty="0" smtClean="0"/>
              <a:t> </a:t>
            </a:r>
            <a:r>
              <a:rPr lang="sv-SE" sz="1600" dirty="0" err="1" smtClean="0"/>
              <a:t>time</a:t>
            </a:r>
            <a:r>
              <a:rPr lang="sv-SE" sz="1600" dirty="0" smtClean="0"/>
              <a:t> and </a:t>
            </a:r>
            <a:r>
              <a:rPr lang="sv-SE" sz="1600" dirty="0" err="1" smtClean="0"/>
              <a:t>history</a:t>
            </a:r>
            <a:endParaRPr lang="sv-SE" sz="1600" dirty="0" smtClean="0"/>
          </a:p>
          <a:p>
            <a:pPr marL="0" indent="0">
              <a:buNone/>
            </a:pPr>
            <a:endParaRPr lang="sv-SE" sz="1600" dirty="0" smtClean="0"/>
          </a:p>
          <a:p>
            <a:pPr>
              <a:buFont typeface="Arial" pitchFamily="34" charset="0"/>
              <a:buChar char="•"/>
            </a:pPr>
            <a:r>
              <a:rPr lang="sv-SE" sz="1600" dirty="0" smtClean="0"/>
              <a:t>A </a:t>
            </a:r>
            <a:r>
              <a:rPr lang="sv-SE" sz="1600" dirty="0" err="1" smtClean="0"/>
              <a:t>stabilizing</a:t>
            </a:r>
            <a:r>
              <a:rPr lang="sv-SE" sz="1600" dirty="0" smtClean="0"/>
              <a:t> </a:t>
            </a:r>
            <a:r>
              <a:rPr lang="sv-SE" sz="1600" dirty="0" err="1" smtClean="0"/>
              <a:t>anchor</a:t>
            </a:r>
            <a:endParaRPr lang="sv-SE" sz="1600" dirty="0" smtClean="0"/>
          </a:p>
          <a:p>
            <a:pPr>
              <a:buFont typeface="Arial" pitchFamily="34" charset="0"/>
              <a:buChar char="•"/>
            </a:pPr>
            <a:endParaRPr lang="sv-SE" sz="1600" dirty="0" smtClean="0"/>
          </a:p>
          <a:p>
            <a:pPr>
              <a:buFont typeface="Arial" pitchFamily="34" charset="0"/>
              <a:buChar char="•"/>
            </a:pPr>
            <a:r>
              <a:rPr lang="sv-SE" sz="1600" dirty="0" err="1" smtClean="0"/>
              <a:t>Inclusiveness</a:t>
            </a:r>
            <a:r>
              <a:rPr lang="sv-SE" sz="1600" dirty="0" smtClean="0"/>
              <a:t>/</a:t>
            </a:r>
            <a:r>
              <a:rPr lang="sv-SE" sz="1600" dirty="0" err="1" smtClean="0"/>
              <a:t>exclusiveness</a:t>
            </a:r>
            <a:r>
              <a:rPr lang="sv-SE" sz="1600" dirty="0" smtClean="0"/>
              <a:t>, </a:t>
            </a:r>
            <a:r>
              <a:rPr lang="sv-SE" sz="1600" dirty="0" err="1" smtClean="0"/>
              <a:t>self</a:t>
            </a:r>
            <a:r>
              <a:rPr lang="sv-SE" sz="1600" dirty="0" smtClean="0"/>
              <a:t>/</a:t>
            </a:r>
            <a:r>
              <a:rPr lang="sv-SE" sz="1600" dirty="0" err="1" smtClean="0"/>
              <a:t>other</a:t>
            </a:r>
            <a:endParaRPr lang="sv-SE" sz="1600" dirty="0" smtClean="0"/>
          </a:p>
          <a:p>
            <a:pPr>
              <a:buFont typeface="Arial" pitchFamily="34" charset="0"/>
              <a:buChar char="•"/>
            </a:pPr>
            <a:endParaRPr lang="sv-SE" sz="1600" dirty="0" smtClean="0"/>
          </a:p>
          <a:p>
            <a:pPr>
              <a:buFont typeface="Arial" pitchFamily="34" charset="0"/>
              <a:buChar char="•"/>
            </a:pPr>
            <a:r>
              <a:rPr lang="sv-SE" sz="1600" dirty="0" err="1"/>
              <a:t>Need</a:t>
            </a:r>
            <a:r>
              <a:rPr lang="sv-SE" sz="1600" dirty="0"/>
              <a:t> </a:t>
            </a:r>
            <a:r>
              <a:rPr lang="sv-SE" sz="1600" dirty="0" err="1"/>
              <a:t>to</a:t>
            </a:r>
            <a:r>
              <a:rPr lang="sv-SE" sz="1600" dirty="0"/>
              <a:t> </a:t>
            </a:r>
            <a:r>
              <a:rPr lang="sv-SE" sz="1600" dirty="0" err="1"/>
              <a:t>buy</a:t>
            </a:r>
            <a:r>
              <a:rPr lang="sv-SE" sz="1600" dirty="0"/>
              <a:t> </a:t>
            </a:r>
            <a:r>
              <a:rPr lang="sv-SE" sz="1600" dirty="0" err="1"/>
              <a:t>into</a:t>
            </a:r>
            <a:r>
              <a:rPr lang="sv-SE" sz="1600" dirty="0"/>
              <a:t> modernist </a:t>
            </a:r>
            <a:r>
              <a:rPr lang="sv-SE" sz="1600" dirty="0" err="1"/>
              <a:t>discourse</a:t>
            </a:r>
            <a:endParaRPr lang="sv-SE" sz="1600" dirty="0"/>
          </a:p>
          <a:p>
            <a:pPr>
              <a:buFont typeface="Arial" pitchFamily="34" charset="0"/>
              <a:buChar char="•"/>
            </a:pPr>
            <a:endParaRPr lang="sv-SE" sz="1600" dirty="0" smtClean="0"/>
          </a:p>
          <a:p>
            <a:pPr>
              <a:buFont typeface="Arial" pitchFamily="34" charset="0"/>
              <a:buChar char="•"/>
            </a:pPr>
            <a:endParaRPr lang="sv-SE" sz="1600" dirty="0" smtClean="0"/>
          </a:p>
          <a:p>
            <a:pPr>
              <a:buFont typeface="Arial" pitchFamily="34" charset="0"/>
              <a:buChar char="•"/>
            </a:pPr>
            <a:endParaRPr lang="sv-SE" sz="1600" dirty="0" smtClean="0"/>
          </a:p>
          <a:p>
            <a:pPr>
              <a:buFont typeface="Arial" pitchFamily="34" charset="0"/>
              <a:buChar char="•"/>
            </a:pPr>
            <a:endParaRPr lang="sv-SE" sz="1600" dirty="0"/>
          </a:p>
        </p:txBody>
      </p:sp>
      <p:pic>
        <p:nvPicPr>
          <p:cNvPr id="6" name="Picture 2" descr="http://www.djibnet.com/photo/2342380918-the-lost-hindu-temple-in-the-jungle-mist.jpg"/>
          <p:cNvPicPr>
            <a:picLocks noChangeAspect="1" noChangeArrowheads="1"/>
          </p:cNvPicPr>
          <p:nvPr/>
        </p:nvPicPr>
        <p:blipFill>
          <a:blip r:embed="rId2" cstate="print"/>
          <a:srcRect l="5111" r="5111"/>
          <a:stretch>
            <a:fillRect/>
          </a:stretch>
        </p:blipFill>
        <p:spPr bwMode="auto">
          <a:xfrm>
            <a:off x="0" y="0"/>
            <a:ext cx="6444208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331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latshållare för innehåll 3" descr="hindu nationalis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02309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err="1" smtClean="0"/>
              <a:t>Icon</a:t>
            </a:r>
            <a:r>
              <a:rPr lang="sv-SE" dirty="0" smtClean="0"/>
              <a:t> of terrorism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3600" dirty="0" smtClean="0"/>
              <a:t>The Muslim man</a:t>
            </a:r>
          </a:p>
          <a:p>
            <a:r>
              <a:rPr lang="sv-SE" sz="3600" dirty="0" err="1" smtClean="0"/>
              <a:t>Plays</a:t>
            </a:r>
            <a:r>
              <a:rPr lang="sv-SE" sz="3600" dirty="0" smtClean="0"/>
              <a:t> </a:t>
            </a:r>
            <a:r>
              <a:rPr lang="sv-SE" sz="3600" dirty="0" err="1" smtClean="0"/>
              <a:t>into</a:t>
            </a:r>
            <a:r>
              <a:rPr lang="sv-SE" sz="3600" dirty="0" smtClean="0"/>
              <a:t> the </a:t>
            </a:r>
            <a:r>
              <a:rPr lang="sv-SE" sz="3600" dirty="0" err="1" smtClean="0"/>
              <a:t>discourse</a:t>
            </a:r>
            <a:r>
              <a:rPr lang="sv-SE" sz="3600" dirty="0" smtClean="0"/>
              <a:t> of the Hindu Right</a:t>
            </a:r>
          </a:p>
          <a:p>
            <a:r>
              <a:rPr lang="sv-SE" sz="3600" dirty="0" smtClean="0"/>
              <a:t>Definition of territorial </a:t>
            </a:r>
            <a:r>
              <a:rPr lang="sv-SE" sz="3600" dirty="0" err="1" smtClean="0"/>
              <a:t>space</a:t>
            </a:r>
            <a:r>
              <a:rPr lang="sv-SE" sz="3600" dirty="0" smtClean="0"/>
              <a:t> as Hindu </a:t>
            </a:r>
            <a:r>
              <a:rPr lang="sv-SE" sz="3600" dirty="0" err="1" smtClean="0"/>
              <a:t>space</a:t>
            </a:r>
            <a:endParaRPr lang="sv-SE" sz="3600" dirty="0" smtClean="0"/>
          </a:p>
          <a:p>
            <a:r>
              <a:rPr lang="sv-SE" sz="3600" dirty="0" smtClean="0"/>
              <a:t>Terror </a:t>
            </a:r>
            <a:r>
              <a:rPr lang="sv-SE" sz="3600" dirty="0" err="1" smtClean="0"/>
              <a:t>carried</a:t>
            </a:r>
            <a:r>
              <a:rPr lang="sv-SE" sz="3600" dirty="0" smtClean="0"/>
              <a:t> </a:t>
            </a:r>
            <a:r>
              <a:rPr lang="sv-SE" sz="3600" dirty="0" err="1" smtClean="0"/>
              <a:t>out</a:t>
            </a:r>
            <a:r>
              <a:rPr lang="sv-SE" sz="3600" dirty="0" smtClean="0"/>
              <a:t> in Hindu </a:t>
            </a:r>
            <a:r>
              <a:rPr lang="sv-SE" sz="3600" dirty="0" err="1" smtClean="0"/>
              <a:t>space</a:t>
            </a:r>
            <a:r>
              <a:rPr lang="sv-SE" sz="3600" dirty="0" smtClean="0"/>
              <a:t> </a:t>
            </a:r>
            <a:r>
              <a:rPr lang="sv-SE" sz="3600" dirty="0" err="1" smtClean="0"/>
              <a:t>against</a:t>
            </a:r>
            <a:r>
              <a:rPr lang="sv-SE" sz="3600" dirty="0" smtClean="0"/>
              <a:t> Hindus</a:t>
            </a:r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3706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sz="4800" dirty="0" smtClean="0"/>
              <a:t/>
            </a:r>
            <a:br>
              <a:rPr lang="sv-SE" sz="4800" dirty="0" smtClean="0"/>
            </a:br>
            <a:r>
              <a:rPr lang="sv-SE" sz="4800" dirty="0" smtClean="0"/>
              <a:t/>
            </a:r>
            <a:br>
              <a:rPr lang="sv-SE" sz="4800" dirty="0" smtClean="0"/>
            </a:br>
            <a:r>
              <a:rPr lang="sv-SE" sz="4800" dirty="0" smtClean="0"/>
              <a:t/>
            </a:r>
            <a:br>
              <a:rPr lang="sv-SE" sz="4800" dirty="0" smtClean="0"/>
            </a:br>
            <a:r>
              <a:rPr lang="sv-SE" sz="4800" dirty="0" smtClean="0"/>
              <a:t/>
            </a:r>
            <a:br>
              <a:rPr lang="sv-SE" sz="4800" dirty="0" smtClean="0"/>
            </a:br>
            <a:r>
              <a:rPr lang="sv-SE" sz="4800" dirty="0" smtClean="0"/>
              <a:t/>
            </a:r>
            <a:br>
              <a:rPr lang="sv-SE" sz="4800" dirty="0" smtClean="0"/>
            </a:br>
            <a:r>
              <a:rPr lang="sv-SE" sz="3600" dirty="0" smtClean="0"/>
              <a:t/>
            </a:r>
            <a:br>
              <a:rPr lang="sv-SE" sz="3600" dirty="0" smtClean="0"/>
            </a:br>
            <a:r>
              <a:rPr lang="sv-SE" sz="5400" dirty="0" smtClean="0"/>
              <a:t> Europe and </a:t>
            </a:r>
            <a:r>
              <a:rPr lang="sv-SE" sz="5400" dirty="0" err="1" smtClean="0"/>
              <a:t>its</a:t>
            </a:r>
            <a:r>
              <a:rPr lang="sv-SE" sz="5400" dirty="0" smtClean="0"/>
              <a:t> </a:t>
            </a:r>
            <a:r>
              <a:rPr lang="sv-SE" sz="5400" dirty="0" err="1" smtClean="0"/>
              <a:t>Others</a:t>
            </a:r>
            <a:r>
              <a:rPr lang="sv-SE" sz="5400" dirty="0" smtClean="0"/>
              <a:t> –</a:t>
            </a:r>
            <a:r>
              <a:rPr lang="sv-SE" sz="4000" dirty="0" smtClean="0"/>
              <a:t> </a:t>
            </a:r>
            <a:br>
              <a:rPr lang="sv-SE" sz="4000" dirty="0" smtClean="0"/>
            </a:br>
            <a:r>
              <a:rPr lang="sv-SE" sz="4000" dirty="0" smtClean="0"/>
              <a:t>the </a:t>
            </a:r>
            <a:r>
              <a:rPr lang="sv-SE" sz="4000" dirty="0" err="1" smtClean="0"/>
              <a:t>enemy</a:t>
            </a:r>
            <a:r>
              <a:rPr lang="sv-SE" sz="4000" dirty="0" smtClean="0"/>
              <a:t> </a:t>
            </a:r>
            <a:r>
              <a:rPr lang="sv-SE" sz="4000" dirty="0" err="1" smtClean="0"/>
              <a:t>within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Governing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nation – </a:t>
            </a:r>
            <a:r>
              <a:rPr lang="sv-SE" dirty="0" err="1" smtClean="0"/>
              <a:t>governing</a:t>
            </a:r>
            <a:r>
              <a:rPr lang="sv-SE" dirty="0" smtClean="0"/>
              <a:t> </a:t>
            </a:r>
            <a:r>
              <a:rPr lang="sv-SE" dirty="0" err="1" smtClean="0"/>
              <a:t>Europe</a:t>
            </a:r>
            <a:endParaRPr lang="sv-SE" dirty="0" smtClean="0"/>
          </a:p>
          <a:p>
            <a:r>
              <a:rPr lang="sv-SE" dirty="0" err="1" smtClean="0"/>
              <a:t>Governing</a:t>
            </a:r>
            <a:r>
              <a:rPr lang="sv-SE" dirty="0" smtClean="0"/>
              <a:t> Islam – </a:t>
            </a:r>
            <a:r>
              <a:rPr lang="sv-SE" dirty="0" err="1" smtClean="0"/>
              <a:t>governing</a:t>
            </a:r>
            <a:r>
              <a:rPr lang="sv-SE" dirty="0" smtClean="0"/>
              <a:t> Muslims</a:t>
            </a:r>
          </a:p>
          <a:p>
            <a:endParaRPr lang="sv-SE" dirty="0"/>
          </a:p>
          <a:p>
            <a:endParaRPr lang="sv-SE" dirty="0" smtClean="0"/>
          </a:p>
        </p:txBody>
      </p:sp>
      <p:pic>
        <p:nvPicPr>
          <p:cNvPr id="5" name="Picture 4" descr="immigration-open-your-eyes-poster-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4860032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indu man behead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12976"/>
            <a:ext cx="4283968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548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91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slim woma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ruta 2"/>
          <p:cNvSpPr txBox="1"/>
          <p:nvPr/>
        </p:nvSpPr>
        <p:spPr>
          <a:xfrm>
            <a:off x="9684568" y="6858000"/>
            <a:ext cx="2051720" cy="12034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3200" dirty="0" smtClean="0">
                <a:solidFill>
                  <a:schemeClr val="tx1"/>
                </a:solidFill>
              </a:rPr>
              <a:t>W-omen as ’</a:t>
            </a:r>
            <a:r>
              <a:rPr lang="sv-SE" sz="3200" dirty="0" err="1" smtClean="0">
                <a:solidFill>
                  <a:schemeClr val="tx1"/>
                </a:solidFill>
              </a:rPr>
              <a:t>Other</a:t>
            </a:r>
            <a:r>
              <a:rPr lang="sv-SE" sz="2800" dirty="0" smtClean="0">
                <a:solidFill>
                  <a:schemeClr val="tx1"/>
                </a:solidFill>
              </a:rPr>
              <a:t>’:</a:t>
            </a:r>
          </a:p>
          <a:p>
            <a:r>
              <a:rPr lang="sv-SE" sz="2800" dirty="0" err="1" smtClean="0">
                <a:solidFill>
                  <a:schemeClr val="tx1"/>
                </a:solidFill>
              </a:rPr>
              <a:t>Politics</a:t>
            </a:r>
            <a:r>
              <a:rPr lang="sv-SE" sz="2800" dirty="0" smtClean="0">
                <a:solidFill>
                  <a:schemeClr val="tx1"/>
                </a:solidFill>
              </a:rPr>
              <a:t> </a:t>
            </a:r>
            <a:r>
              <a:rPr lang="sv-SE" sz="2800" dirty="0" err="1" smtClean="0">
                <a:solidFill>
                  <a:schemeClr val="tx1"/>
                </a:solidFill>
              </a:rPr>
              <a:t>of</a:t>
            </a:r>
            <a:r>
              <a:rPr lang="sv-SE" sz="2800" dirty="0" smtClean="0">
                <a:solidFill>
                  <a:schemeClr val="tx1"/>
                </a:solidFill>
              </a:rPr>
              <a:t> </a:t>
            </a:r>
            <a:r>
              <a:rPr lang="sv-SE" sz="2800" dirty="0" err="1" smtClean="0">
                <a:solidFill>
                  <a:schemeClr val="tx1"/>
                </a:solidFill>
              </a:rPr>
              <a:t>recognitiWomen</a:t>
            </a:r>
            <a:r>
              <a:rPr lang="sv-SE" sz="2800" dirty="0" smtClean="0">
                <a:solidFill>
                  <a:schemeClr val="tx1"/>
                </a:solidFill>
              </a:rPr>
              <a:t> as ’</a:t>
            </a:r>
            <a:r>
              <a:rPr lang="sv-SE" sz="2800" dirty="0" err="1" smtClean="0">
                <a:solidFill>
                  <a:schemeClr val="tx1"/>
                </a:solidFill>
              </a:rPr>
              <a:t>Other</a:t>
            </a:r>
            <a:r>
              <a:rPr lang="sv-SE" sz="2400" dirty="0" smtClean="0">
                <a:solidFill>
                  <a:schemeClr val="tx1"/>
                </a:solidFill>
              </a:rPr>
              <a:t>’:</a:t>
            </a:r>
          </a:p>
          <a:p>
            <a:r>
              <a:rPr lang="sv-SE" sz="2400" dirty="0" err="1" smtClean="0">
                <a:solidFill>
                  <a:schemeClr val="tx1"/>
                </a:solidFill>
              </a:rPr>
              <a:t>Politics</a:t>
            </a:r>
            <a:r>
              <a:rPr lang="sv-SE" sz="2400" dirty="0" smtClean="0">
                <a:solidFill>
                  <a:schemeClr val="tx1"/>
                </a:solidFill>
              </a:rPr>
              <a:t> </a:t>
            </a:r>
            <a:r>
              <a:rPr lang="sv-SE" sz="2400" dirty="0" err="1" smtClean="0">
                <a:solidFill>
                  <a:schemeClr val="tx1"/>
                </a:solidFill>
              </a:rPr>
              <a:t>of</a:t>
            </a:r>
            <a:r>
              <a:rPr lang="sv-SE" sz="2400" dirty="0" smtClean="0">
                <a:solidFill>
                  <a:schemeClr val="tx1"/>
                </a:solidFill>
              </a:rPr>
              <a:t> </a:t>
            </a:r>
            <a:r>
              <a:rPr lang="sv-SE" sz="2400" dirty="0" err="1" smtClean="0">
                <a:solidFill>
                  <a:schemeClr val="tx1"/>
                </a:solidFill>
              </a:rPr>
              <a:t>recognition</a:t>
            </a:r>
            <a:endParaRPr lang="sv-SE" sz="2400" dirty="0" smtClean="0">
              <a:solidFill>
                <a:schemeClr val="tx1"/>
              </a:solidFill>
            </a:endParaRPr>
          </a:p>
          <a:p>
            <a:endParaRPr lang="sv-SE" sz="2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v-SE" sz="2400" dirty="0" smtClean="0">
                <a:solidFill>
                  <a:schemeClr val="tx1"/>
                </a:solidFill>
              </a:rPr>
              <a:t> </a:t>
            </a:r>
            <a:r>
              <a:rPr lang="sv-SE" sz="2400" dirty="0" err="1" smtClean="0">
                <a:solidFill>
                  <a:schemeClr val="tx1"/>
                </a:solidFill>
              </a:rPr>
              <a:t>Reassert</a:t>
            </a:r>
            <a:r>
              <a:rPr lang="sv-SE" sz="2400" dirty="0" smtClean="0">
                <a:solidFill>
                  <a:schemeClr val="tx1"/>
                </a:solidFill>
              </a:rPr>
              <a:t> </a:t>
            </a:r>
            <a:r>
              <a:rPr lang="sv-SE" sz="2400" dirty="0" err="1" smtClean="0">
                <a:solidFill>
                  <a:schemeClr val="tx1"/>
                </a:solidFill>
              </a:rPr>
              <a:t>control</a:t>
            </a:r>
            <a:endParaRPr lang="sv-SE" sz="2400" dirty="0" smtClean="0">
              <a:solidFill>
                <a:schemeClr val="tx1"/>
              </a:solidFill>
            </a:endParaRPr>
          </a:p>
          <a:p>
            <a:endParaRPr lang="sv-SE" sz="2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v-SE" sz="2400" dirty="0" err="1" smtClean="0">
                <a:solidFill>
                  <a:schemeClr val="tx1"/>
                </a:solidFill>
              </a:rPr>
              <a:t>Locating</a:t>
            </a:r>
            <a:r>
              <a:rPr lang="sv-SE" sz="2400" dirty="0" smtClean="0">
                <a:solidFill>
                  <a:schemeClr val="tx1"/>
                </a:solidFill>
              </a:rPr>
              <a:t> </a:t>
            </a:r>
            <a:r>
              <a:rPr lang="sv-SE" sz="2400" dirty="0" err="1" smtClean="0">
                <a:solidFill>
                  <a:schemeClr val="tx1"/>
                </a:solidFill>
              </a:rPr>
              <a:t>unacceptable</a:t>
            </a:r>
            <a:r>
              <a:rPr lang="sv-SE" sz="2400" dirty="0" smtClean="0">
                <a:solidFill>
                  <a:schemeClr val="tx1"/>
                </a:solidFill>
              </a:rPr>
              <a:t>      </a:t>
            </a:r>
            <a:r>
              <a:rPr lang="sv-SE" sz="2400" dirty="0" err="1" smtClean="0">
                <a:solidFill>
                  <a:schemeClr val="tx1"/>
                </a:solidFill>
              </a:rPr>
              <a:t>characteristics</a:t>
            </a:r>
            <a:endParaRPr lang="sv-SE" sz="2400" dirty="0" smtClean="0">
              <a:solidFill>
                <a:schemeClr val="tx1"/>
              </a:solidFill>
            </a:endParaRPr>
          </a:p>
          <a:p>
            <a:endParaRPr lang="sv-SE" sz="2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v-SE" sz="2400" dirty="0" smtClean="0">
                <a:solidFill>
                  <a:schemeClr val="tx1"/>
                </a:solidFill>
              </a:rPr>
              <a:t>Gendering islam in </a:t>
            </a:r>
            <a:r>
              <a:rPr lang="sv-SE" sz="2400" dirty="0" err="1" smtClean="0">
                <a:solidFill>
                  <a:schemeClr val="tx1"/>
                </a:solidFill>
              </a:rPr>
              <a:t>Europ</a:t>
            </a:r>
            <a:endParaRPr lang="sv-SE" sz="2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v-SE" sz="2400" dirty="0" err="1" smtClean="0">
                <a:solidFill>
                  <a:schemeClr val="tx1"/>
                </a:solidFill>
              </a:rPr>
              <a:t>Hegemonic</a:t>
            </a:r>
            <a:r>
              <a:rPr lang="sv-SE" sz="2400" dirty="0" smtClean="0">
                <a:solidFill>
                  <a:schemeClr val="tx1"/>
                </a:solidFill>
              </a:rPr>
              <a:t> traditionalists</a:t>
            </a:r>
          </a:p>
          <a:p>
            <a:endParaRPr lang="sv-SE" sz="2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v-SE" sz="2400" dirty="0" smtClean="0">
                <a:solidFill>
                  <a:schemeClr val="tx1"/>
                </a:solidFill>
              </a:rPr>
              <a:t>The </a:t>
            </a:r>
            <a:r>
              <a:rPr lang="sv-SE" sz="2400" dirty="0" err="1" smtClean="0">
                <a:solidFill>
                  <a:schemeClr val="tx1"/>
                </a:solidFill>
              </a:rPr>
              <a:t>securitization</a:t>
            </a:r>
            <a:r>
              <a:rPr lang="sv-SE" sz="2400" dirty="0" smtClean="0">
                <a:solidFill>
                  <a:schemeClr val="tx1"/>
                </a:solidFill>
              </a:rPr>
              <a:t> </a:t>
            </a:r>
            <a:r>
              <a:rPr lang="sv-SE" sz="2400" dirty="0" err="1" smtClean="0">
                <a:solidFill>
                  <a:schemeClr val="tx1"/>
                </a:solidFill>
              </a:rPr>
              <a:t>of</a:t>
            </a:r>
            <a:r>
              <a:rPr lang="sv-SE" sz="2400" dirty="0" smtClean="0">
                <a:solidFill>
                  <a:schemeClr val="tx1"/>
                </a:solidFill>
              </a:rPr>
              <a:t> </a:t>
            </a:r>
            <a:r>
              <a:rPr lang="sv-SE" sz="2400" dirty="0" err="1" smtClean="0">
                <a:solidFill>
                  <a:schemeClr val="tx1"/>
                </a:solidFill>
              </a:rPr>
              <a:t>subjectivity</a:t>
            </a:r>
            <a:endParaRPr lang="sv-SE" sz="2400" dirty="0" smtClean="0">
              <a:solidFill>
                <a:schemeClr val="tx1"/>
              </a:solidFill>
            </a:endParaRPr>
          </a:p>
          <a:p>
            <a:endParaRPr lang="sv-SE" sz="2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v-SE" sz="2400" dirty="0" smtClean="0">
                <a:solidFill>
                  <a:schemeClr val="tx1"/>
                </a:solidFill>
              </a:rPr>
              <a:t> Control </a:t>
            </a:r>
            <a:r>
              <a:rPr lang="sv-SE" sz="2400" dirty="0" err="1" smtClean="0">
                <a:solidFill>
                  <a:schemeClr val="tx1"/>
                </a:solidFill>
              </a:rPr>
              <a:t>of</a:t>
            </a:r>
            <a:r>
              <a:rPr lang="sv-SE" sz="2400" dirty="0" smtClean="0">
                <a:solidFill>
                  <a:schemeClr val="tx1"/>
                </a:solidFill>
              </a:rPr>
              <a:t> ’</a:t>
            </a:r>
            <a:r>
              <a:rPr lang="sv-SE" sz="2400" dirty="0" err="1" smtClean="0">
                <a:solidFill>
                  <a:schemeClr val="tx1"/>
                </a:solidFill>
              </a:rPr>
              <a:t>womenandchildren</a:t>
            </a:r>
            <a:r>
              <a:rPr lang="sv-SE" sz="2400" dirty="0" smtClean="0">
                <a:solidFill>
                  <a:schemeClr val="tx1"/>
                </a:solidFill>
              </a:rPr>
              <a:t>’</a:t>
            </a:r>
          </a:p>
          <a:p>
            <a:endParaRPr lang="sv-SE" sz="2400" dirty="0">
              <a:solidFill>
                <a:schemeClr val="tx1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4788024" y="-29166"/>
            <a:ext cx="3330116" cy="7017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Gendered</a:t>
            </a:r>
            <a:r>
              <a:rPr lang="sv-SE" sz="2400" dirty="0" smtClean="0"/>
              <a:t> Space:</a:t>
            </a:r>
            <a:endParaRPr lang="sv-SE" sz="2400" dirty="0"/>
          </a:p>
          <a:p>
            <a:endParaRPr lang="sv-SE" dirty="0"/>
          </a:p>
          <a:p>
            <a:endParaRPr lang="sv-SE" sz="2400" dirty="0"/>
          </a:p>
          <a:p>
            <a:pPr>
              <a:buFont typeface="Wingdings" pitchFamily="2" charset="2"/>
              <a:buChar char="§"/>
            </a:pPr>
            <a:r>
              <a:rPr lang="sv-SE" sz="2400" dirty="0" smtClean="0"/>
              <a:t>Gender </a:t>
            </a:r>
            <a:r>
              <a:rPr lang="sv-SE" sz="2400" dirty="0" err="1" smtClean="0"/>
              <a:t>issues</a:t>
            </a:r>
            <a:r>
              <a:rPr lang="sv-SE" sz="2400" dirty="0" smtClean="0"/>
              <a:t> as </a:t>
            </a:r>
            <a:r>
              <a:rPr lang="sv-SE" sz="2400" dirty="0" err="1" smtClean="0"/>
              <a:t>cultural</a:t>
            </a:r>
            <a:r>
              <a:rPr lang="sv-SE" sz="2400" dirty="0" smtClean="0"/>
              <a:t> </a:t>
            </a:r>
            <a:r>
              <a:rPr lang="sv-SE" sz="2400" dirty="0" err="1" smtClean="0"/>
              <a:t>conerns</a:t>
            </a:r>
            <a:endParaRPr lang="sv-SE" sz="2400" dirty="0"/>
          </a:p>
          <a:p>
            <a:endParaRPr lang="sv-SE" sz="2400" dirty="0"/>
          </a:p>
          <a:p>
            <a:pPr>
              <a:buFont typeface="Wingdings" pitchFamily="2" charset="2"/>
              <a:buChar char="§"/>
            </a:pPr>
            <a:r>
              <a:rPr lang="sv-SE" sz="2400" dirty="0"/>
              <a:t> </a:t>
            </a:r>
            <a:r>
              <a:rPr lang="sv-SE" sz="2400" dirty="0" err="1" smtClean="0"/>
              <a:t>Women</a:t>
            </a:r>
            <a:r>
              <a:rPr lang="sv-SE" sz="2400" dirty="0" smtClean="0"/>
              <a:t> as symbols </a:t>
            </a:r>
            <a:r>
              <a:rPr lang="sv-SE" sz="2400" dirty="0" err="1" smtClean="0"/>
              <a:t>of</a:t>
            </a:r>
            <a:r>
              <a:rPr lang="sv-SE" sz="2400" dirty="0" smtClean="0"/>
              <a:t> </a:t>
            </a:r>
            <a:r>
              <a:rPr lang="sv-SE" sz="2400" dirty="0" err="1" smtClean="0"/>
              <a:t>nationhood</a:t>
            </a:r>
            <a:r>
              <a:rPr lang="sv-SE" sz="2400" dirty="0" smtClean="0"/>
              <a:t> and religion</a:t>
            </a:r>
          </a:p>
          <a:p>
            <a:pPr>
              <a:buFont typeface="Wingdings" pitchFamily="2" charset="2"/>
              <a:buChar char="§"/>
            </a:pPr>
            <a:endParaRPr lang="sv-SE" sz="2400" dirty="0" smtClean="0"/>
          </a:p>
          <a:p>
            <a:pPr>
              <a:buFont typeface="Wingdings" pitchFamily="2" charset="2"/>
              <a:buChar char="§"/>
            </a:pPr>
            <a:r>
              <a:rPr lang="sv-SE" sz="2400" dirty="0"/>
              <a:t> </a:t>
            </a:r>
            <a:r>
              <a:rPr lang="sv-SE" sz="2400" dirty="0" err="1" smtClean="0"/>
              <a:t>Genderng</a:t>
            </a:r>
            <a:r>
              <a:rPr lang="sv-SE" sz="2400" dirty="0" smtClean="0"/>
              <a:t> Islam in </a:t>
            </a:r>
            <a:r>
              <a:rPr lang="sv-SE" sz="2400" dirty="0" err="1" smtClean="0"/>
              <a:t>Europe</a:t>
            </a:r>
            <a:endParaRPr lang="sv-SE" sz="2400" dirty="0" smtClean="0"/>
          </a:p>
          <a:p>
            <a:pPr>
              <a:buFont typeface="Wingdings" pitchFamily="2" charset="2"/>
              <a:buChar char="§"/>
            </a:pPr>
            <a:endParaRPr lang="sv-SE" sz="2400" dirty="0"/>
          </a:p>
          <a:p>
            <a:pPr>
              <a:buFont typeface="Wingdings" pitchFamily="2" charset="2"/>
              <a:buChar char="§"/>
            </a:pPr>
            <a:r>
              <a:rPr lang="sv-SE" sz="2400" dirty="0" smtClean="0"/>
              <a:t> Muslim </a:t>
            </a:r>
            <a:r>
              <a:rPr lang="sv-SE" sz="2400" dirty="0" err="1" smtClean="0"/>
              <a:t>women</a:t>
            </a:r>
            <a:r>
              <a:rPr lang="sv-SE" sz="2400" dirty="0" smtClean="0"/>
              <a:t> as </a:t>
            </a:r>
            <a:r>
              <a:rPr lang="sv-SE" sz="2400" dirty="0" err="1" smtClean="0"/>
              <a:t>demographic</a:t>
            </a:r>
            <a:r>
              <a:rPr lang="sv-SE" sz="2400" dirty="0" smtClean="0"/>
              <a:t> bombs</a:t>
            </a:r>
          </a:p>
          <a:p>
            <a:pPr>
              <a:buFont typeface="Wingdings" pitchFamily="2" charset="2"/>
              <a:buChar char="§"/>
            </a:pPr>
            <a:endParaRPr lang="sv-SE" sz="2400" dirty="0"/>
          </a:p>
          <a:p>
            <a:pPr>
              <a:buFont typeface="Wingdings" pitchFamily="2" charset="2"/>
              <a:buChar char="§"/>
            </a:pPr>
            <a:r>
              <a:rPr lang="sv-SE" sz="2400" dirty="0" err="1" smtClean="0"/>
              <a:t>Linked</a:t>
            </a:r>
            <a:r>
              <a:rPr lang="sv-SE" sz="2400" dirty="0" smtClean="0"/>
              <a:t> </a:t>
            </a:r>
            <a:r>
              <a:rPr lang="sv-SE" sz="2400" dirty="0" err="1" smtClean="0"/>
              <a:t>to</a:t>
            </a:r>
            <a:r>
              <a:rPr lang="sv-SE" sz="2400" dirty="0" smtClean="0"/>
              <a:t> version </a:t>
            </a:r>
            <a:r>
              <a:rPr lang="sv-SE" sz="2400" dirty="0" err="1" smtClean="0"/>
              <a:t>of</a:t>
            </a:r>
            <a:r>
              <a:rPr lang="sv-SE" sz="2400" dirty="0" smtClean="0"/>
              <a:t> </a:t>
            </a:r>
            <a:r>
              <a:rPr lang="sv-SE" sz="2400" dirty="0" err="1" smtClean="0"/>
              <a:t>masculinity</a:t>
            </a:r>
            <a:endParaRPr lang="sv-SE" sz="2400" dirty="0"/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738895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/>
          </a:bodyPr>
          <a:lstStyle/>
          <a:p>
            <a:r>
              <a:rPr lang="sv-SE" dirty="0" err="1" smtClean="0"/>
              <a:t>Hegemonic</a:t>
            </a:r>
            <a:r>
              <a:rPr lang="sv-SE" dirty="0" smtClean="0"/>
              <a:t> </a:t>
            </a:r>
            <a:r>
              <a:rPr lang="sv-SE" dirty="0" err="1" smtClean="0"/>
              <a:t>masculinity</a:t>
            </a:r>
            <a:endParaRPr lang="sv-SE" dirty="0"/>
          </a:p>
        </p:txBody>
      </p:sp>
      <p:pic>
        <p:nvPicPr>
          <p:cNvPr id="4" name="Platshållare för innehåll 3" descr="masculinity-word-association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2" b="8302"/>
          <a:stretch>
            <a:fillRect/>
          </a:stretch>
        </p:blipFill>
        <p:spPr>
          <a:xfrm>
            <a:off x="0" y="2105472"/>
            <a:ext cx="9144000" cy="4752528"/>
          </a:xfrm>
        </p:spPr>
      </p:pic>
    </p:spTree>
    <p:extLst>
      <p:ext uri="{BB962C8B-B14F-4D97-AF65-F5344CB8AC3E}">
        <p14:creationId xmlns:p14="http://schemas.microsoft.com/office/powerpoint/2010/main" val="80595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620689"/>
            <a:ext cx="2212848" cy="1800200"/>
          </a:xfrm>
        </p:spPr>
        <p:txBody>
          <a:bodyPr>
            <a:noAutofit/>
          </a:bodyPr>
          <a:lstStyle/>
          <a:p>
            <a:r>
              <a:rPr lang="sv-SE" dirty="0" err="1" smtClean="0"/>
              <a:t>Viewing</a:t>
            </a:r>
            <a:r>
              <a:rPr lang="sv-SE" dirty="0" smtClean="0"/>
              <a:t> trauma in relation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gendered</a:t>
            </a:r>
            <a:r>
              <a:rPr lang="sv-SE" dirty="0" smtClean="0"/>
              <a:t> space and </a:t>
            </a:r>
            <a:r>
              <a:rPr lang="sv-SE" dirty="0" err="1" smtClean="0"/>
              <a:t>ontological</a:t>
            </a:r>
            <a:r>
              <a:rPr lang="sv-SE" dirty="0" smtClean="0"/>
              <a:t> (in)</a:t>
            </a:r>
            <a:r>
              <a:rPr lang="sv-SE" dirty="0" err="1" smtClean="0"/>
              <a:t>security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2"/>
          </p:nvPr>
        </p:nvSpPr>
        <p:spPr>
          <a:xfrm>
            <a:off x="609600" y="2564904"/>
            <a:ext cx="2209800" cy="4104455"/>
          </a:xfrm>
        </p:spPr>
        <p:txBody>
          <a:bodyPr>
            <a:noAutofit/>
          </a:bodyPr>
          <a:lstStyle/>
          <a:p>
            <a:pPr marL="331470" indent="-285750">
              <a:buFontTx/>
              <a:buChar char="-"/>
            </a:pPr>
            <a:endParaRPr lang="sv-SE" sz="1600" dirty="0" smtClean="0"/>
          </a:p>
          <a:p>
            <a:pPr marL="331470" indent="-285750">
              <a:buFontTx/>
              <a:buChar char="-"/>
            </a:pPr>
            <a:endParaRPr lang="sv-SE" sz="1600" dirty="0"/>
          </a:p>
          <a:p>
            <a:pPr marL="331470" indent="-285750">
              <a:buFontTx/>
              <a:buChar char="-"/>
            </a:pPr>
            <a:r>
              <a:rPr lang="sv-SE" sz="1600" dirty="0" smtClean="0"/>
              <a:t>The </a:t>
            </a:r>
            <a:r>
              <a:rPr lang="sv-SE" sz="1600" dirty="0" err="1" smtClean="0"/>
              <a:t>continuation</a:t>
            </a:r>
            <a:r>
              <a:rPr lang="sv-SE" sz="1600" dirty="0" smtClean="0"/>
              <a:t> </a:t>
            </a:r>
            <a:r>
              <a:rPr lang="sv-SE" sz="1600" dirty="0" err="1" smtClean="0"/>
              <a:t>of</a:t>
            </a:r>
            <a:r>
              <a:rPr lang="sv-SE" sz="1600" dirty="0" smtClean="0"/>
              <a:t> the trauma in </a:t>
            </a:r>
            <a:r>
              <a:rPr lang="sv-SE" sz="1600" dirty="0" err="1" smtClean="0"/>
              <a:t>other</a:t>
            </a:r>
            <a:r>
              <a:rPr lang="sv-SE" sz="1600" dirty="0" smtClean="0"/>
              <a:t> forms</a:t>
            </a:r>
          </a:p>
          <a:p>
            <a:endParaRPr lang="sv-SE" sz="1600" dirty="0" smtClean="0"/>
          </a:p>
          <a:p>
            <a:pPr marL="331470" indent="-285750">
              <a:buFontTx/>
              <a:buChar char="-"/>
            </a:pPr>
            <a:r>
              <a:rPr lang="sv-SE" sz="1600" dirty="0" err="1" smtClean="0"/>
              <a:t>Symptomatic</a:t>
            </a:r>
            <a:r>
              <a:rPr lang="sv-SE" sz="1600" dirty="0" smtClean="0"/>
              <a:t> </a:t>
            </a:r>
            <a:r>
              <a:rPr lang="sv-SE" sz="1600" dirty="0" err="1" smtClean="0"/>
              <a:t>of</a:t>
            </a:r>
            <a:r>
              <a:rPr lang="sv-SE" sz="1600" dirty="0" smtClean="0"/>
              <a:t> the </a:t>
            </a:r>
            <a:r>
              <a:rPr lang="sv-SE" sz="1600" dirty="0" err="1" smtClean="0"/>
              <a:t>everyday</a:t>
            </a:r>
            <a:r>
              <a:rPr lang="sv-SE" sz="1600" dirty="0" smtClean="0"/>
              <a:t> – trauma as </a:t>
            </a:r>
            <a:r>
              <a:rPr lang="sv-SE" sz="1600" dirty="0" err="1" smtClean="0"/>
              <a:t>ongoing</a:t>
            </a:r>
            <a:endParaRPr lang="sv-SE" sz="1600" dirty="0" smtClean="0"/>
          </a:p>
          <a:p>
            <a:pPr marL="331470" indent="-285750">
              <a:buFontTx/>
              <a:buChar char="-"/>
            </a:pPr>
            <a:endParaRPr lang="sv-SE" sz="1600" dirty="0" smtClean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4703" b="24703"/>
          <a:stretch>
            <a:fillRect/>
          </a:stretch>
        </p:blipFill>
        <p:spPr>
          <a:xfrm rot="420000">
            <a:off x="2987106" y="1106063"/>
            <a:ext cx="5448101" cy="4867554"/>
          </a:xfrm>
        </p:spPr>
      </p:pic>
    </p:spTree>
    <p:extLst>
      <p:ext uri="{BB962C8B-B14F-4D97-AF65-F5344CB8AC3E}">
        <p14:creationId xmlns:p14="http://schemas.microsoft.com/office/powerpoint/2010/main" val="589566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gujarat-massac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0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>
            <a:normAutofit/>
          </a:bodyPr>
          <a:lstStyle/>
          <a:p>
            <a:r>
              <a:rPr lang="sv-SE" sz="3600" dirty="0" err="1" smtClean="0"/>
              <a:t>Governing</a:t>
            </a:r>
            <a:r>
              <a:rPr lang="sv-SE" sz="3600" dirty="0" smtClean="0"/>
              <a:t> </a:t>
            </a:r>
            <a:r>
              <a:rPr lang="sv-SE" sz="3600" dirty="0" err="1" smtClean="0"/>
              <a:t>ontologial</a:t>
            </a:r>
            <a:r>
              <a:rPr lang="sv-SE" sz="3600" dirty="0" smtClean="0"/>
              <a:t> (in)</a:t>
            </a:r>
            <a:r>
              <a:rPr lang="sv-SE" sz="3600" dirty="0" err="1" smtClean="0"/>
              <a:t>security</a:t>
            </a:r>
            <a:r>
              <a:rPr lang="sv-SE" sz="3600" dirty="0" smtClean="0"/>
              <a:t>: </a:t>
            </a:r>
            <a:r>
              <a:rPr lang="sv-SE" sz="3200" dirty="0" smtClean="0"/>
              <a:t/>
            </a:r>
            <a:br>
              <a:rPr lang="sv-SE" sz="3200" dirty="0" smtClean="0"/>
            </a:br>
            <a:r>
              <a:rPr lang="sv-SE" sz="3200" dirty="0" err="1" smtClean="0"/>
              <a:t>Gendered</a:t>
            </a:r>
            <a:r>
              <a:rPr lang="sv-SE" sz="3200" dirty="0" smtClean="0"/>
              <a:t> space and </a:t>
            </a:r>
            <a:r>
              <a:rPr lang="sv-SE" sz="3200" dirty="0" err="1" smtClean="0"/>
              <a:t>violence</a:t>
            </a:r>
            <a:endParaRPr lang="sv-SE" sz="3200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rcRect t="9971" b="9971"/>
          <a:stretch>
            <a:fillRect/>
          </a:stretch>
        </p:blipFill>
        <p:spPr>
          <a:xfrm>
            <a:off x="457200" y="1935480"/>
            <a:ext cx="5626968" cy="438912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494" b="87654" l="1852" r="99383">
                        <a14:foregroundMark x1="58642" y1="87654" x2="58642" y2="876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2200" y="908720"/>
            <a:ext cx="2771800" cy="4176464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6228184" y="2136339"/>
            <a:ext cx="29158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470" indent="-285750">
              <a:buFontTx/>
              <a:buChar char="-"/>
            </a:pPr>
            <a:endParaRPr lang="sv-SE" dirty="0" smtClean="0"/>
          </a:p>
          <a:p>
            <a:pPr marL="331470" indent="-285750">
              <a:buFontTx/>
              <a:buChar char="-"/>
            </a:pPr>
            <a:endParaRPr lang="sv-SE" dirty="0"/>
          </a:p>
          <a:p>
            <a:pPr marL="331470" indent="-285750">
              <a:buFontTx/>
              <a:buChar char="-"/>
            </a:pPr>
            <a:endParaRPr lang="sv-SE" dirty="0" smtClean="0"/>
          </a:p>
          <a:p>
            <a:pPr marL="331470" indent="-285750">
              <a:buFontTx/>
              <a:buChar char="-"/>
            </a:pPr>
            <a:endParaRPr lang="sv-SE" dirty="0"/>
          </a:p>
          <a:p>
            <a:pPr marL="331470" indent="-285750">
              <a:buFontTx/>
              <a:buChar char="-"/>
            </a:pPr>
            <a:endParaRPr lang="sv-SE" dirty="0" smtClean="0"/>
          </a:p>
          <a:p>
            <a:pPr marL="331470" indent="-285750">
              <a:buFontTx/>
              <a:buChar char="-"/>
            </a:pPr>
            <a:endParaRPr lang="sv-SE" dirty="0" smtClean="0"/>
          </a:p>
          <a:p>
            <a:pPr marL="331470" indent="-285750">
              <a:buFontTx/>
              <a:buChar char="-"/>
            </a:pPr>
            <a:r>
              <a:rPr lang="sv-SE" dirty="0" smtClean="0"/>
              <a:t>The </a:t>
            </a:r>
            <a:r>
              <a:rPr lang="sv-SE" dirty="0" err="1"/>
              <a:t>extraordinary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is </a:t>
            </a:r>
            <a:r>
              <a:rPr lang="sv-SE" dirty="0" err="1"/>
              <a:t>yet</a:t>
            </a:r>
            <a:r>
              <a:rPr lang="sv-SE" dirty="0"/>
              <a:t> so </a:t>
            </a:r>
            <a:r>
              <a:rPr lang="sv-SE" dirty="0" err="1"/>
              <a:t>ordinary</a:t>
            </a:r>
            <a:endParaRPr lang="sv-SE" dirty="0"/>
          </a:p>
          <a:p>
            <a:pPr marL="331470" indent="-285750">
              <a:buFontTx/>
              <a:buChar char="-"/>
            </a:pPr>
            <a:endParaRPr lang="sv-SE" dirty="0"/>
          </a:p>
          <a:p>
            <a:pPr marL="331470" indent="-285750">
              <a:buFontTx/>
              <a:buChar char="-"/>
            </a:pPr>
            <a:r>
              <a:rPr lang="sv-SE" dirty="0"/>
              <a:t>The </a:t>
            </a:r>
            <a:r>
              <a:rPr lang="sv-SE" dirty="0" err="1"/>
              <a:t>relationship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patriarchic</a:t>
            </a:r>
            <a:r>
              <a:rPr lang="sv-SE" dirty="0"/>
              <a:t> order</a:t>
            </a:r>
          </a:p>
        </p:txBody>
      </p:sp>
    </p:spTree>
    <p:extLst>
      <p:ext uri="{BB962C8B-B14F-4D97-AF65-F5344CB8AC3E}">
        <p14:creationId xmlns:p14="http://schemas.microsoft.com/office/powerpoint/2010/main" val="160863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dirty="0" smtClean="0">
                <a:latin typeface="Californian FB" pitchFamily="18" charset="0"/>
              </a:rPr>
              <a:t>“The human capacity to injure other people is very great precisely because our capacity to imagine other people is very small”  Elaine </a:t>
            </a:r>
            <a:r>
              <a:rPr lang="en-GB" sz="3200" dirty="0" err="1" smtClean="0">
                <a:latin typeface="Californian FB" pitchFamily="18" charset="0"/>
              </a:rPr>
              <a:t>Scarry</a:t>
            </a:r>
            <a:endParaRPr lang="sv-SE" sz="3200" dirty="0"/>
          </a:p>
        </p:txBody>
      </p:sp>
      <p:pic>
        <p:nvPicPr>
          <p:cNvPr id="4" name="Platshållare för innehåll 3" descr="DSC_0020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" b="2589"/>
          <a:stretch>
            <a:fillRect/>
          </a:stretch>
        </p:blipFill>
        <p:spPr>
          <a:xfrm>
            <a:off x="0" y="1935480"/>
            <a:ext cx="9036496" cy="4922520"/>
          </a:xfrm>
        </p:spPr>
      </p:pic>
    </p:spTree>
    <p:extLst>
      <p:ext uri="{BB962C8B-B14F-4D97-AF65-F5344CB8AC3E}">
        <p14:creationId xmlns:p14="http://schemas.microsoft.com/office/powerpoint/2010/main" val="4069201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Sovereign</a:t>
            </a:r>
            <a:r>
              <a:rPr lang="sv-SE" dirty="0" smtClean="0"/>
              <a:t> </a:t>
            </a:r>
            <a:r>
              <a:rPr lang="sv-SE" dirty="0" err="1" smtClean="0"/>
              <a:t>power</a:t>
            </a:r>
            <a:r>
              <a:rPr lang="sv-SE" dirty="0" smtClean="0"/>
              <a:t>: The </a:t>
            </a:r>
            <a:r>
              <a:rPr lang="sv-SE" dirty="0" err="1" smtClean="0"/>
              <a:t>Sovereign</a:t>
            </a:r>
            <a:r>
              <a:rPr lang="sv-SE" dirty="0" smtClean="0"/>
              <a:t> as a </a:t>
            </a:r>
            <a:r>
              <a:rPr lang="sv-SE" dirty="0" err="1" smtClean="0"/>
              <a:t>prototype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masculinity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2"/>
          </p:nvPr>
        </p:nvSpPr>
        <p:spPr>
          <a:xfrm>
            <a:off x="609600" y="2828784"/>
            <a:ext cx="2209800" cy="3768568"/>
          </a:xfrm>
        </p:spPr>
        <p:txBody>
          <a:bodyPr>
            <a:normAutofit fontScale="55000" lnSpcReduction="20000"/>
          </a:bodyPr>
          <a:lstStyle/>
          <a:p>
            <a:pPr marL="331470" indent="-285750">
              <a:buFontTx/>
              <a:buChar char="-"/>
            </a:pPr>
            <a:endParaRPr lang="sv-SE" dirty="0" smtClean="0"/>
          </a:p>
          <a:p>
            <a:pPr marL="331470" indent="-285750">
              <a:buFontTx/>
              <a:buChar char="-"/>
            </a:pPr>
            <a:r>
              <a:rPr lang="sv-SE" sz="2900" dirty="0" smtClean="0"/>
              <a:t>Absolute</a:t>
            </a:r>
          </a:p>
          <a:p>
            <a:endParaRPr lang="sv-SE" sz="2900" dirty="0" smtClean="0"/>
          </a:p>
          <a:p>
            <a:pPr marL="331470" indent="-285750">
              <a:buFontTx/>
              <a:buChar char="-"/>
            </a:pPr>
            <a:r>
              <a:rPr lang="sv-SE" sz="2900" dirty="0" err="1" smtClean="0"/>
              <a:t>Legitimate</a:t>
            </a:r>
            <a:endParaRPr lang="sv-SE" sz="2900" dirty="0" smtClean="0"/>
          </a:p>
          <a:p>
            <a:endParaRPr lang="sv-SE" sz="2900" dirty="0" smtClean="0"/>
          </a:p>
          <a:p>
            <a:pPr marL="331470" indent="-285750">
              <a:buFontTx/>
              <a:buChar char="-"/>
            </a:pPr>
            <a:r>
              <a:rPr lang="sv-SE" sz="2900" dirty="0" smtClean="0"/>
              <a:t>Strong</a:t>
            </a:r>
          </a:p>
          <a:p>
            <a:endParaRPr lang="sv-SE" sz="2900" dirty="0" smtClean="0"/>
          </a:p>
          <a:p>
            <a:pPr marL="331470" indent="-285750">
              <a:buFontTx/>
              <a:buChar char="-"/>
            </a:pPr>
            <a:r>
              <a:rPr lang="sv-SE" sz="2900" dirty="0" smtClean="0"/>
              <a:t>Territorial</a:t>
            </a:r>
          </a:p>
          <a:p>
            <a:endParaRPr lang="sv-SE" sz="2900" dirty="0" smtClean="0"/>
          </a:p>
          <a:p>
            <a:pPr marL="331470" indent="-285750">
              <a:buFontTx/>
              <a:buChar char="-"/>
            </a:pPr>
            <a:r>
              <a:rPr lang="sv-SE" sz="2900" dirty="0" err="1" smtClean="0"/>
              <a:t>Divine</a:t>
            </a:r>
            <a:endParaRPr lang="sv-SE" sz="2900" dirty="0" smtClean="0"/>
          </a:p>
          <a:p>
            <a:endParaRPr lang="sv-SE" sz="2900" dirty="0" smtClean="0"/>
          </a:p>
          <a:p>
            <a:pPr marL="331470" indent="-285750">
              <a:buFontTx/>
              <a:buChar char="-"/>
            </a:pPr>
            <a:r>
              <a:rPr lang="sv-SE" sz="2900" dirty="0" smtClean="0"/>
              <a:t>Immune</a:t>
            </a:r>
          </a:p>
          <a:p>
            <a:endParaRPr lang="sv-SE" sz="2900" dirty="0" smtClean="0"/>
          </a:p>
          <a:p>
            <a:pPr marL="331470" indent="-285750">
              <a:buFontTx/>
              <a:buChar char="-"/>
            </a:pPr>
            <a:r>
              <a:rPr lang="sv-SE" sz="2900" dirty="0" smtClean="0"/>
              <a:t>Legislative</a:t>
            </a:r>
          </a:p>
          <a:p>
            <a:endParaRPr lang="sv-SE" sz="2900" dirty="0" smtClean="0"/>
          </a:p>
          <a:p>
            <a:pPr marL="331470" indent="-285750">
              <a:buFontTx/>
              <a:buChar char="-"/>
            </a:pPr>
            <a:r>
              <a:rPr lang="sv-SE" sz="2900" dirty="0" err="1" smtClean="0"/>
              <a:t>Governing</a:t>
            </a:r>
            <a:endParaRPr lang="sv-SE" sz="2900" dirty="0" smtClean="0"/>
          </a:p>
          <a:p>
            <a:pPr marL="331470" indent="-285750">
              <a:buFontTx/>
              <a:buChar char="-"/>
            </a:pPr>
            <a:endParaRPr lang="sv-SE" dirty="0" smtClean="0"/>
          </a:p>
          <a:p>
            <a:pPr marL="331470" indent="-285750">
              <a:buFontTx/>
              <a:buChar char="-"/>
            </a:pP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246" r="22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0131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dirty="0" err="1" smtClean="0"/>
              <a:t>Thank</a:t>
            </a:r>
            <a:r>
              <a:rPr lang="sv-SE" sz="6000" dirty="0" smtClean="0"/>
              <a:t> </a:t>
            </a:r>
            <a:r>
              <a:rPr lang="sv-SE" sz="6000" dirty="0" err="1" smtClean="0"/>
              <a:t>you</a:t>
            </a:r>
            <a:r>
              <a:rPr lang="sv-SE" sz="6000" dirty="0" smtClean="0"/>
              <a:t>!</a:t>
            </a:r>
            <a:endParaRPr lang="en-US" sz="60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414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2448272"/>
          </a:xfrm>
        </p:spPr>
        <p:txBody>
          <a:bodyPr>
            <a:normAutofit fontScale="90000"/>
          </a:bodyPr>
          <a:lstStyle/>
          <a:p>
            <a:r>
              <a:rPr lang="sv-SE" sz="2000" dirty="0" smtClean="0"/>
              <a:t> 			</a:t>
            </a:r>
            <a:br>
              <a:rPr lang="sv-SE" sz="2000" dirty="0" smtClean="0"/>
            </a:b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			</a:t>
            </a:r>
            <a:r>
              <a:rPr lang="sv-SE" sz="3600" b="1" dirty="0" smtClean="0"/>
              <a:t>OVERVIEW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- </a:t>
            </a:r>
            <a:r>
              <a:rPr lang="sv-SE" sz="2000" dirty="0"/>
              <a:t> </a:t>
            </a:r>
            <a:r>
              <a:rPr lang="sv-SE" sz="3100" dirty="0" err="1" smtClean="0"/>
              <a:t>Ontological</a:t>
            </a:r>
            <a:r>
              <a:rPr lang="sv-SE" sz="3100" dirty="0" smtClean="0"/>
              <a:t> (in)</a:t>
            </a:r>
            <a:r>
              <a:rPr lang="sv-SE" sz="3100" dirty="0" err="1" smtClean="0"/>
              <a:t>security</a:t>
            </a:r>
            <a:r>
              <a:rPr lang="sv-SE" sz="3100" dirty="0" smtClean="0"/>
              <a:t> </a:t>
            </a:r>
            <a:br>
              <a:rPr lang="sv-SE" sz="3100" dirty="0" smtClean="0"/>
            </a:br>
            <a:r>
              <a:rPr lang="sv-SE" sz="3100" dirty="0" smtClean="0"/>
              <a:t>- The </a:t>
            </a:r>
            <a:r>
              <a:rPr lang="sv-SE" sz="3100" dirty="0" err="1" smtClean="0"/>
              <a:t>securitization</a:t>
            </a:r>
            <a:r>
              <a:rPr lang="sv-SE" sz="3100" dirty="0" smtClean="0"/>
              <a:t> </a:t>
            </a:r>
            <a:r>
              <a:rPr lang="sv-SE" sz="3100" dirty="0" err="1" smtClean="0"/>
              <a:t>of</a:t>
            </a:r>
            <a:r>
              <a:rPr lang="sv-SE" sz="3100" dirty="0" smtClean="0"/>
              <a:t> </a:t>
            </a:r>
            <a:r>
              <a:rPr lang="sv-SE" sz="3100" dirty="0" err="1" smtClean="0"/>
              <a:t>subjectivity</a:t>
            </a:r>
            <a:r>
              <a:rPr lang="sv-SE" sz="3100" dirty="0" smtClean="0"/>
              <a:t> and a </a:t>
            </a:r>
            <a:r>
              <a:rPr lang="sv-SE" sz="3100" dirty="0" err="1" smtClean="0"/>
              <a:t>politics</a:t>
            </a:r>
            <a:r>
              <a:rPr lang="sv-SE" sz="3100" dirty="0" smtClean="0"/>
              <a:t> </a:t>
            </a:r>
            <a:r>
              <a:rPr lang="sv-SE" sz="3100" dirty="0" err="1" smtClean="0"/>
              <a:t>of</a:t>
            </a:r>
            <a:r>
              <a:rPr lang="sv-SE" sz="3100" dirty="0" smtClean="0"/>
              <a:t> </a:t>
            </a:r>
            <a:r>
              <a:rPr lang="sv-SE" sz="3100" dirty="0" err="1" smtClean="0"/>
              <a:t>fear</a:t>
            </a:r>
            <a:r>
              <a:rPr lang="sv-SE" sz="3100" dirty="0" smtClean="0"/>
              <a:t/>
            </a:r>
            <a:br>
              <a:rPr lang="sv-SE" sz="3100" dirty="0" smtClean="0"/>
            </a:br>
            <a:r>
              <a:rPr lang="sv-SE" sz="3100" dirty="0" smtClean="0"/>
              <a:t>- Narratives </a:t>
            </a:r>
            <a:r>
              <a:rPr lang="sv-SE" sz="3100" dirty="0" err="1" smtClean="0"/>
              <a:t>of</a:t>
            </a:r>
            <a:r>
              <a:rPr lang="sv-SE" sz="3100" dirty="0" smtClean="0"/>
              <a:t> </a:t>
            </a:r>
            <a:r>
              <a:rPr lang="sv-SE" sz="3100" dirty="0" err="1" smtClean="0"/>
              <a:t>collective</a:t>
            </a:r>
            <a:r>
              <a:rPr lang="sv-SE" sz="3100" dirty="0" smtClean="0"/>
              <a:t> </a:t>
            </a:r>
            <a:r>
              <a:rPr lang="sv-SE" sz="3100" dirty="0" err="1" smtClean="0"/>
              <a:t>memory</a:t>
            </a:r>
            <a:r>
              <a:rPr lang="sv-SE" sz="3100" dirty="0" smtClean="0"/>
              <a:t> and </a:t>
            </a:r>
            <a:r>
              <a:rPr lang="sv-SE" sz="3100" dirty="0"/>
              <a:t>trauma</a:t>
            </a:r>
            <a:br>
              <a:rPr lang="sv-SE" sz="3100" dirty="0"/>
            </a:br>
            <a:r>
              <a:rPr lang="sv-SE" sz="3100" dirty="0" smtClean="0"/>
              <a:t>- </a:t>
            </a:r>
            <a:r>
              <a:rPr lang="sv-SE" sz="3100" dirty="0" err="1" smtClean="0"/>
              <a:t>Nationhood</a:t>
            </a:r>
            <a:r>
              <a:rPr lang="sv-SE" sz="3100" dirty="0" smtClean="0"/>
              <a:t>, nationalism </a:t>
            </a:r>
            <a:r>
              <a:rPr lang="sv-SE" sz="3100" dirty="0"/>
              <a:t>and religion</a:t>
            </a:r>
            <a:br>
              <a:rPr lang="sv-SE" sz="3100" dirty="0"/>
            </a:br>
            <a:r>
              <a:rPr lang="sv-SE" sz="3100" dirty="0" smtClean="0"/>
              <a:t>- </a:t>
            </a:r>
            <a:r>
              <a:rPr lang="sv-SE" sz="3100" dirty="0" err="1" smtClean="0"/>
              <a:t>Gendered</a:t>
            </a:r>
            <a:r>
              <a:rPr lang="sv-SE" sz="3100" dirty="0" smtClean="0"/>
              <a:t> Space</a:t>
            </a:r>
            <a:br>
              <a:rPr lang="sv-SE" sz="3100" dirty="0" smtClean="0"/>
            </a:br>
            <a:r>
              <a:rPr lang="sv-SE" sz="3100" dirty="0" smtClean="0"/>
              <a:t>- </a:t>
            </a:r>
            <a:r>
              <a:rPr lang="sv-SE" sz="3100" dirty="0" err="1" smtClean="0"/>
              <a:t>Examples</a:t>
            </a:r>
            <a:r>
              <a:rPr lang="sv-SE" sz="3100" dirty="0" smtClean="0"/>
              <a:t> from a </a:t>
            </a:r>
            <a:r>
              <a:rPr lang="sv-SE" sz="3100" dirty="0" err="1" smtClean="0"/>
              <a:t>European</a:t>
            </a:r>
            <a:r>
              <a:rPr lang="sv-SE" sz="3100" dirty="0" smtClean="0"/>
              <a:t> and South </a:t>
            </a:r>
            <a:r>
              <a:rPr lang="sv-SE" sz="3100" dirty="0" err="1" smtClean="0"/>
              <a:t>Asian</a:t>
            </a:r>
            <a:r>
              <a:rPr lang="sv-SE" sz="3100" dirty="0" smtClean="0"/>
              <a:t> </a:t>
            </a:r>
            <a:r>
              <a:rPr lang="sv-SE" sz="3100" dirty="0" err="1" smtClean="0"/>
              <a:t>context</a:t>
            </a:r>
            <a:endParaRPr lang="en-US" sz="3100" dirty="0"/>
          </a:p>
        </p:txBody>
      </p:sp>
      <p:pic>
        <p:nvPicPr>
          <p:cNvPr id="8" name="Picture 2" descr="2255781557_d7148597a7.jpg"/>
          <p:cNvPicPr>
            <a:picLocks noChangeAspect="1"/>
          </p:cNvPicPr>
          <p:nvPr/>
        </p:nvPicPr>
        <p:blipFill>
          <a:blip r:embed="rId2" cstate="print"/>
          <a:srcRect t="1138" b="1138"/>
          <a:stretch>
            <a:fillRect/>
          </a:stretch>
        </p:blipFill>
        <p:spPr bwMode="auto">
          <a:xfrm>
            <a:off x="1" y="2996952"/>
            <a:ext cx="4788024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2977302"/>
            <a:ext cx="4355975" cy="3880698"/>
          </a:xfrm>
        </p:spPr>
      </p:pic>
    </p:spTree>
    <p:extLst>
      <p:ext uri="{BB962C8B-B14F-4D97-AF65-F5344CB8AC3E}">
        <p14:creationId xmlns:p14="http://schemas.microsoft.com/office/powerpoint/2010/main" val="3133292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err="1" smtClean="0"/>
              <a:t>Securitizing</a:t>
            </a:r>
            <a:r>
              <a:rPr lang="sv-SE" sz="2800" dirty="0" smtClean="0"/>
              <a:t> </a:t>
            </a:r>
            <a:r>
              <a:rPr lang="sv-SE" sz="2800" dirty="0" err="1" smtClean="0"/>
              <a:t>subjectivity</a:t>
            </a:r>
            <a:endParaRPr lang="sv-SE" sz="28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sv-SE" sz="1800" dirty="0" smtClean="0"/>
              <a:t> </a:t>
            </a:r>
            <a:r>
              <a:rPr lang="sv-SE" sz="1800" dirty="0" err="1" smtClean="0"/>
              <a:t>Build</a:t>
            </a:r>
            <a:r>
              <a:rPr lang="sv-SE" sz="1800" dirty="0" smtClean="0"/>
              <a:t> </a:t>
            </a:r>
            <a:r>
              <a:rPr lang="sv-SE" sz="1800" dirty="0" err="1" smtClean="0"/>
              <a:t>walls</a:t>
            </a:r>
            <a:r>
              <a:rPr lang="sv-SE" sz="1800" dirty="0" smtClean="0"/>
              <a:t> </a:t>
            </a:r>
            <a:r>
              <a:rPr lang="sv-SE" sz="1800" dirty="0" err="1" smtClean="0"/>
              <a:t>around</a:t>
            </a:r>
            <a:r>
              <a:rPr lang="sv-SE" sz="1800" dirty="0" smtClean="0"/>
              <a:t> an </a:t>
            </a:r>
            <a:r>
              <a:rPr lang="sv-SE" sz="1800" dirty="0" err="1" smtClean="0"/>
              <a:t>idea</a:t>
            </a:r>
            <a:r>
              <a:rPr lang="sv-SE" sz="1800" dirty="0" smtClean="0"/>
              <a:t> </a:t>
            </a:r>
            <a:r>
              <a:rPr lang="sv-SE" sz="1800" dirty="0" err="1" smtClean="0"/>
              <a:t>of</a:t>
            </a:r>
            <a:r>
              <a:rPr lang="sv-SE" sz="1800" dirty="0" smtClean="0"/>
              <a:t> the ’</a:t>
            </a:r>
            <a:r>
              <a:rPr lang="sv-SE" sz="1800" dirty="0" err="1" smtClean="0"/>
              <a:t>self</a:t>
            </a:r>
            <a:r>
              <a:rPr lang="sv-SE" sz="1800" dirty="0" smtClean="0"/>
              <a:t>’</a:t>
            </a:r>
          </a:p>
          <a:p>
            <a:pPr>
              <a:buFont typeface="Arial" pitchFamily="34" charset="0"/>
              <a:buChar char="•"/>
            </a:pPr>
            <a:endParaRPr lang="sv-SE" sz="1800" dirty="0" smtClean="0"/>
          </a:p>
          <a:p>
            <a:pPr>
              <a:buFont typeface="Arial" pitchFamily="34" charset="0"/>
              <a:buChar char="•"/>
            </a:pPr>
            <a:r>
              <a:rPr lang="sv-SE" sz="1800" dirty="0"/>
              <a:t> </a:t>
            </a:r>
            <a:r>
              <a:rPr lang="sv-SE" sz="1800" dirty="0" err="1" smtClean="0"/>
              <a:t>Essentialize</a:t>
            </a:r>
            <a:r>
              <a:rPr lang="sv-SE" sz="1800" dirty="0" smtClean="0"/>
              <a:t> and </a:t>
            </a:r>
            <a:r>
              <a:rPr lang="sv-SE" sz="1800" dirty="0" err="1" smtClean="0"/>
              <a:t>merge</a:t>
            </a:r>
            <a:r>
              <a:rPr lang="sv-SE" sz="1800" dirty="0" smtClean="0"/>
              <a:t> </a:t>
            </a:r>
            <a:r>
              <a:rPr lang="sv-SE" sz="1800" dirty="0" err="1" smtClean="0"/>
              <a:t>self</a:t>
            </a:r>
            <a:r>
              <a:rPr lang="sv-SE" sz="1800" dirty="0" smtClean="0"/>
              <a:t> and </a:t>
            </a:r>
            <a:r>
              <a:rPr lang="sv-SE" sz="1800" dirty="0" err="1" smtClean="0"/>
              <a:t>identity</a:t>
            </a:r>
            <a:endParaRPr lang="sv-SE" sz="1800" dirty="0" smtClean="0"/>
          </a:p>
          <a:p>
            <a:pPr>
              <a:buFont typeface="Arial" pitchFamily="34" charset="0"/>
              <a:buChar char="•"/>
            </a:pPr>
            <a:endParaRPr lang="sv-SE" sz="1800" dirty="0"/>
          </a:p>
          <a:p>
            <a:pPr>
              <a:buFont typeface="Arial" pitchFamily="34" charset="0"/>
              <a:buChar char="•"/>
            </a:pPr>
            <a:r>
              <a:rPr lang="sv-SE" sz="1800" dirty="0" smtClean="0"/>
              <a:t> </a:t>
            </a:r>
            <a:r>
              <a:rPr lang="sv-SE" sz="1800" dirty="0" err="1" smtClean="0"/>
              <a:t>Narrow</a:t>
            </a:r>
            <a:r>
              <a:rPr lang="sv-SE" sz="1800" dirty="0" smtClean="0"/>
              <a:t> </a:t>
            </a:r>
            <a:r>
              <a:rPr lang="sv-SE" sz="1800" dirty="0" err="1" smtClean="0"/>
              <a:t>conception</a:t>
            </a:r>
            <a:r>
              <a:rPr lang="sv-SE" sz="1800" dirty="0" smtClean="0"/>
              <a:t> </a:t>
            </a:r>
            <a:r>
              <a:rPr lang="sv-SE" sz="1800" dirty="0" err="1" smtClean="0"/>
              <a:t>of</a:t>
            </a:r>
            <a:r>
              <a:rPr lang="sv-SE" sz="1800" dirty="0" smtClean="0"/>
              <a:t> </a:t>
            </a:r>
            <a:r>
              <a:rPr lang="sv-SE" sz="1800" dirty="0" err="1" smtClean="0"/>
              <a:t>identity</a:t>
            </a:r>
            <a:r>
              <a:rPr lang="sv-SE" sz="1800" dirty="0" smtClean="0"/>
              <a:t> </a:t>
            </a:r>
            <a:r>
              <a:rPr lang="sv-SE" sz="1800" dirty="0" err="1" smtClean="0"/>
              <a:t>boundaries</a:t>
            </a:r>
            <a:endParaRPr lang="sv-SE" sz="1800" dirty="0" smtClean="0"/>
          </a:p>
          <a:p>
            <a:endParaRPr lang="sv-SE" dirty="0" smtClean="0"/>
          </a:p>
          <a:p>
            <a:pPr>
              <a:buFont typeface="Arial" pitchFamily="34" charset="0"/>
              <a:buChar char="•"/>
            </a:pPr>
            <a:endParaRPr lang="sv-SE" dirty="0" smtClean="0"/>
          </a:p>
          <a:p>
            <a:pPr>
              <a:buFont typeface="Arial" pitchFamily="34" charset="0"/>
              <a:buChar char="•"/>
            </a:pPr>
            <a:endParaRPr lang="sv-SE" dirty="0"/>
          </a:p>
        </p:txBody>
      </p:sp>
      <p:pic>
        <p:nvPicPr>
          <p:cNvPr id="5" name="Picture 2" descr="http://www.innereye.net/Nostalgia/ChekhovRoom02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520" r="4520"/>
          <a:stretch>
            <a:fillRect/>
          </a:stretch>
        </p:blipFill>
        <p:spPr bwMode="auto">
          <a:xfrm rot="420000">
            <a:off x="3103167" y="1013643"/>
            <a:ext cx="5456875" cy="491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0951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:\Documents and Settings\Catta.SV\My Documents\Cambridge\multicultural images\multi four hands.gif"/>
          <p:cNvPicPr>
            <a:picLocks noChangeAspect="1" noChangeArrowheads="1"/>
          </p:cNvPicPr>
          <p:nvPr/>
        </p:nvPicPr>
        <p:blipFill>
          <a:blip r:embed="rId3">
            <a:lum bright="6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dirty="0">
              <a:latin typeface="Lucida Sans Unicode" charset="0"/>
              <a:cs typeface="Lucida Sans Unicod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692696"/>
            <a:ext cx="8229600" cy="5404893"/>
          </a:xfrm>
        </p:spPr>
        <p:txBody>
          <a:bodyPr rtlCol="0">
            <a:normAutofit fontScale="25000" lnSpcReduction="20000"/>
          </a:bodyPr>
          <a:lstStyle/>
          <a:p>
            <a:pPr marL="0" indent="0">
              <a:lnSpc>
                <a:spcPct val="70000"/>
              </a:lnSpc>
              <a:buNone/>
              <a:defRPr/>
            </a:pPr>
            <a:r>
              <a:rPr lang="sv-SE" sz="14400" b="1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The </a:t>
            </a:r>
            <a:r>
              <a:rPr lang="sv-SE" sz="14400" b="1" dirty="0" err="1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search</a:t>
            </a:r>
            <a:r>
              <a:rPr lang="sv-SE" sz="14400" b="1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for </a:t>
            </a:r>
            <a:r>
              <a:rPr lang="sv-SE" sz="14400" b="1" dirty="0" err="1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ontological</a:t>
            </a:r>
            <a:r>
              <a:rPr lang="sv-SE" sz="14400" b="1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v-SE" sz="14400" b="1" dirty="0" err="1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security</a:t>
            </a:r>
            <a:r>
              <a:rPr lang="sv-SE" sz="14400" b="1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– </a:t>
            </a:r>
          </a:p>
          <a:p>
            <a:pPr marL="0" indent="0">
              <a:lnSpc>
                <a:spcPct val="70000"/>
              </a:lnSpc>
              <a:buNone/>
              <a:defRPr/>
            </a:pPr>
            <a:r>
              <a:rPr lang="sv-SE" sz="14400" b="1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	</a:t>
            </a:r>
            <a:r>
              <a:rPr lang="sv-SE" sz="14400" b="1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the </a:t>
            </a:r>
            <a:r>
              <a:rPr lang="sv-SE" sz="14400" b="1" i="1" dirty="0" err="1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imagination</a:t>
            </a:r>
            <a:r>
              <a:rPr lang="sv-SE" sz="14400" b="1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v-SE" sz="14400" b="1" dirty="0" err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of</a:t>
            </a:r>
            <a:r>
              <a:rPr lang="sv-SE" sz="14400" b="1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a </a:t>
            </a:r>
            <a:r>
              <a:rPr lang="sv-SE" sz="14400" b="1" dirty="0" err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core</a:t>
            </a:r>
            <a:r>
              <a:rPr lang="sv-SE" sz="14400" b="1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v-SE" sz="14400" b="1" dirty="0" err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self</a:t>
            </a:r>
            <a:r>
              <a:rPr lang="sv-SE" sz="14400" b="1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v-SE" sz="14400" dirty="0" smtClean="0">
              <a:latin typeface="Lucida Sans Unicode" pitchFamily="34" charset="0"/>
              <a:cs typeface="Lucida Sans Unicode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sv-SE" sz="8000" dirty="0">
              <a:latin typeface="Lucida Sans Unicode" pitchFamily="34" charset="0"/>
              <a:cs typeface="Lucida Sans Unicode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sz="11200" b="1" dirty="0" err="1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Linking</a:t>
            </a:r>
            <a:r>
              <a:rPr lang="sv-SE" sz="11200" b="1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narratives </a:t>
            </a:r>
            <a:r>
              <a:rPr lang="sv-SE" sz="11200" b="1" dirty="0" err="1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of</a:t>
            </a:r>
            <a:r>
              <a:rPr lang="sv-SE" sz="11200" b="1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the </a:t>
            </a:r>
            <a:r>
              <a:rPr lang="sv-SE" sz="11200" b="1" dirty="0" err="1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individual</a:t>
            </a:r>
            <a:r>
              <a:rPr lang="sv-SE" sz="11200" b="1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v-SE" sz="11200" b="1" dirty="0" err="1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with</a:t>
            </a:r>
            <a:r>
              <a:rPr lang="sv-SE" sz="11200" b="1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the </a:t>
            </a:r>
            <a:r>
              <a:rPr lang="sv-SE" sz="11200" b="1" dirty="0" err="1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state</a:t>
            </a:r>
            <a:r>
              <a:rPr lang="sv-SE" sz="11200" b="1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– </a:t>
            </a:r>
            <a:r>
              <a:rPr lang="sv-SE" sz="11200" b="1" dirty="0" err="1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governing</a:t>
            </a:r>
            <a:r>
              <a:rPr lang="sv-SE" sz="11200" b="1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v-SE" sz="11200" b="1" dirty="0" err="1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security</a:t>
            </a:r>
            <a:endParaRPr lang="sv-SE" sz="11200" b="1" dirty="0" smtClean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v-SE" sz="11200" b="1" dirty="0" smtClean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sz="11200" b="1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Narratives as co-</a:t>
            </a:r>
            <a:r>
              <a:rPr lang="sv-SE" sz="11200" b="1" dirty="0" err="1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constitutive</a:t>
            </a:r>
            <a:r>
              <a:rPr lang="sv-SE" sz="11200" b="1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and </a:t>
            </a:r>
            <a:r>
              <a:rPr lang="sv-SE" sz="11200" b="1" dirty="0" err="1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intersubjective</a:t>
            </a:r>
            <a:endParaRPr lang="sv-SE" sz="11200" b="1" dirty="0" smtClean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sv-SE" sz="9600" b="1" dirty="0" err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a</a:t>
            </a:r>
            <a:r>
              <a:rPr lang="sv-SE" sz="9600" b="1" dirty="0" err="1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llow</a:t>
            </a:r>
            <a:r>
              <a:rPr lang="sv-SE" sz="9600" b="1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v-SE" sz="9600" b="1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for </a:t>
            </a:r>
            <a:r>
              <a:rPr lang="sv-SE" sz="9600" b="1" dirty="0" err="1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structural</a:t>
            </a:r>
            <a:r>
              <a:rPr lang="sv-SE" sz="9600" b="1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v-SE" sz="9600" b="1" i="1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and</a:t>
            </a:r>
            <a:r>
              <a:rPr lang="sv-SE" sz="9600" b="1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v-SE" sz="9600" b="1" dirty="0" err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unconsious</a:t>
            </a:r>
            <a:r>
              <a:rPr lang="sv-SE" sz="9600" b="1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v-SE" sz="9600" b="1" dirty="0" err="1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effects</a:t>
            </a:r>
            <a:endParaRPr lang="sv-SE" sz="9600" b="1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sv-SE" sz="9600" b="1" dirty="0" err="1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demonstrate</a:t>
            </a:r>
            <a:r>
              <a:rPr lang="sv-SE" sz="9600" b="1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v-SE" sz="9600" b="1" dirty="0" err="1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how</a:t>
            </a:r>
            <a:r>
              <a:rPr lang="sv-SE" sz="9600" b="1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gender </a:t>
            </a:r>
            <a:r>
              <a:rPr lang="sv-SE" sz="9600" b="1" dirty="0" err="1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works</a:t>
            </a:r>
            <a:r>
              <a:rPr lang="sv-SE" sz="9600" b="1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in and </a:t>
            </a:r>
            <a:r>
              <a:rPr lang="sv-SE" sz="9600" b="1" dirty="0" err="1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through</a:t>
            </a:r>
            <a:r>
              <a:rPr lang="sv-SE" sz="9600" b="1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v-SE" sz="9600" b="1" dirty="0" err="1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these</a:t>
            </a:r>
            <a:r>
              <a:rPr lang="sv-SE" sz="9600" b="1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narratives</a:t>
            </a:r>
          </a:p>
          <a:p>
            <a:pPr>
              <a:buFont typeface="Arial" pitchFamily="34" charset="0"/>
              <a:buChar char="•"/>
              <a:defRPr/>
            </a:pPr>
            <a:endParaRPr lang="en-GB" sz="11200" b="1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v-SE" sz="11200" b="1" dirty="0" smtClean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v-SE" sz="8000" dirty="0" smtClean="0">
              <a:latin typeface="Lucida Sans Unicode" pitchFamily="34" charset="0"/>
              <a:ea typeface="+mn-ea"/>
              <a:cs typeface="Lucida Sans Unicode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6000" dirty="0" smtClean="0">
              <a:latin typeface="Lucida Sans Unicode" pitchFamily="34" charset="0"/>
              <a:ea typeface="+mn-ea"/>
              <a:cs typeface="Lucida Sans Unicode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6000" dirty="0" smtClean="0">
              <a:latin typeface="Lucida Sans Unicode" pitchFamily="34" charset="0"/>
              <a:ea typeface="+mn-ea"/>
              <a:cs typeface="Lucida Sans Unicode" pitchFamily="34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GB" sz="6000" dirty="0" smtClean="0">
                <a:latin typeface="Lucida Sans Unicode" pitchFamily="34" charset="0"/>
                <a:ea typeface="+mn-ea"/>
                <a:cs typeface="Lucida Sans Unicode" pitchFamily="34" charset="0"/>
              </a:rPr>
              <a:t>	</a:t>
            </a:r>
            <a:endParaRPr lang="sv-SE" sz="7400" dirty="0">
              <a:latin typeface="Lucida Sans Unicode" pitchFamily="34" charset="0"/>
              <a:ea typeface="+mn-ea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8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The co-</a:t>
            </a:r>
            <a:r>
              <a:rPr lang="sv-SE" dirty="0" err="1"/>
              <a:t>production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</a:t>
            </a:r>
            <a:r>
              <a:rPr lang="sv-SE" dirty="0" err="1"/>
              <a:t>politics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fear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v-SE" dirty="0" smtClean="0"/>
              <a:t>Narratives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fear</a:t>
            </a:r>
            <a:r>
              <a:rPr lang="sv-SE" dirty="0" smtClean="0"/>
              <a:t>:</a:t>
            </a:r>
          </a:p>
          <a:p>
            <a:r>
              <a:rPr lang="sv-SE" dirty="0" err="1" smtClean="0"/>
              <a:t>Fear</a:t>
            </a:r>
            <a:r>
              <a:rPr lang="sv-SE" dirty="0" smtClean="0"/>
              <a:t> as </a:t>
            </a:r>
            <a:r>
              <a:rPr lang="sv-SE" dirty="0" err="1" smtClean="0"/>
              <a:t>constructed</a:t>
            </a:r>
            <a:r>
              <a:rPr lang="sv-SE" dirty="0" smtClean="0"/>
              <a:t> from </a:t>
            </a:r>
            <a:r>
              <a:rPr lang="sv-SE" dirty="0" err="1" smtClean="0"/>
              <a:t>above</a:t>
            </a:r>
            <a:r>
              <a:rPr lang="sv-SE" dirty="0" smtClean="0"/>
              <a:t> – emotional </a:t>
            </a:r>
            <a:r>
              <a:rPr lang="sv-SE" dirty="0" err="1" smtClean="0"/>
              <a:t>governance</a:t>
            </a:r>
            <a:endParaRPr lang="sv-SE" dirty="0" smtClean="0"/>
          </a:p>
          <a:p>
            <a:r>
              <a:rPr lang="sv-SE" dirty="0" err="1" smtClean="0"/>
              <a:t>Fear</a:t>
            </a:r>
            <a:r>
              <a:rPr lang="sv-SE" dirty="0" smtClean="0"/>
              <a:t> as a </a:t>
            </a:r>
            <a:r>
              <a:rPr lang="sv-SE" dirty="0" err="1" smtClean="0"/>
              <a:t>response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splitting and </a:t>
            </a:r>
            <a:r>
              <a:rPr lang="sv-SE" dirty="0" err="1" smtClean="0"/>
              <a:t>constant</a:t>
            </a:r>
            <a:r>
              <a:rPr lang="sv-SE" dirty="0" smtClean="0"/>
              <a:t> </a:t>
            </a:r>
            <a:r>
              <a:rPr lang="sv-SE" dirty="0" err="1" smtClean="0"/>
              <a:t>othering</a:t>
            </a:r>
            <a:endParaRPr lang="en-US" dirty="0"/>
          </a:p>
          <a:p>
            <a:pPr lvl="1"/>
            <a:endParaRPr lang="sv-SE" dirty="0" smtClean="0"/>
          </a:p>
          <a:p>
            <a:pPr lvl="1"/>
            <a:r>
              <a:rPr lang="sv-SE" dirty="0" smtClean="0"/>
              <a:t>Co-</a:t>
            </a:r>
            <a:r>
              <a:rPr lang="sv-SE" dirty="0" err="1" smtClean="0"/>
              <a:t>produced</a:t>
            </a:r>
            <a:r>
              <a:rPr lang="sv-SE" dirty="0" smtClean="0"/>
              <a:t> by new nationalists and </a:t>
            </a:r>
            <a:r>
              <a:rPr lang="sv-SE" dirty="0" err="1" smtClean="0"/>
              <a:t>radical</a:t>
            </a:r>
            <a:r>
              <a:rPr lang="sv-SE" dirty="0" smtClean="0"/>
              <a:t> Islamists</a:t>
            </a:r>
          </a:p>
          <a:p>
            <a:pPr lvl="1"/>
            <a:r>
              <a:rPr lang="sv-SE" dirty="0" err="1" smtClean="0"/>
              <a:t>Convey</a:t>
            </a:r>
            <a:r>
              <a:rPr lang="sv-SE" dirty="0" smtClean="0"/>
              <a:t> </a:t>
            </a:r>
            <a:r>
              <a:rPr lang="sv-SE" dirty="0" err="1" smtClean="0"/>
              <a:t>meaning</a:t>
            </a:r>
            <a:r>
              <a:rPr lang="sv-SE" dirty="0" smtClean="0"/>
              <a:t> in relation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hegemonic</a:t>
            </a:r>
            <a:r>
              <a:rPr lang="sv-SE" dirty="0" smtClean="0"/>
              <a:t> narratives </a:t>
            </a:r>
            <a:r>
              <a:rPr lang="sv-SE" dirty="0" err="1" smtClean="0"/>
              <a:t>of</a:t>
            </a:r>
            <a:endParaRPr lang="sv-SE" dirty="0"/>
          </a:p>
          <a:p>
            <a:pPr lvl="2"/>
            <a:r>
              <a:rPr lang="sv-SE" dirty="0"/>
              <a:t>N</a:t>
            </a:r>
            <a:r>
              <a:rPr lang="sv-SE" dirty="0" smtClean="0"/>
              <a:t>ational and </a:t>
            </a:r>
            <a:r>
              <a:rPr lang="sv-SE" dirty="0" err="1" smtClean="0"/>
              <a:t>European</a:t>
            </a:r>
            <a:r>
              <a:rPr lang="sv-SE" dirty="0" smtClean="0"/>
              <a:t> </a:t>
            </a:r>
            <a:r>
              <a:rPr lang="sv-SE" dirty="0" err="1" smtClean="0"/>
              <a:t>identity</a:t>
            </a:r>
            <a:endParaRPr lang="en-US" dirty="0"/>
          </a:p>
          <a:p>
            <a:pPr lvl="2"/>
            <a:r>
              <a:rPr lang="sv-SE" dirty="0" smtClean="0"/>
              <a:t>Muslim and </a:t>
            </a:r>
            <a:r>
              <a:rPr lang="sv-SE" dirty="0" err="1" smtClean="0"/>
              <a:t>Islamic</a:t>
            </a:r>
            <a:r>
              <a:rPr lang="sv-SE" dirty="0" smtClean="0"/>
              <a:t> </a:t>
            </a:r>
            <a:r>
              <a:rPr lang="sv-SE" dirty="0" err="1" smtClean="0"/>
              <a:t>identity</a:t>
            </a:r>
            <a:endParaRPr lang="sv-SE" dirty="0" smtClean="0"/>
          </a:p>
          <a:p>
            <a:pPr marL="457200" lvl="2" indent="-457200">
              <a:buFont typeface="Wingdings" pitchFamily="2" charset="2"/>
              <a:buChar char="Ø"/>
            </a:pPr>
            <a:r>
              <a:rPr lang="sv-SE" sz="3200" dirty="0" err="1" smtClean="0"/>
              <a:t>Become</a:t>
            </a:r>
            <a:r>
              <a:rPr lang="sv-SE" sz="3200" dirty="0" smtClean="0"/>
              <a:t> narrative </a:t>
            </a:r>
            <a:r>
              <a:rPr lang="sv-SE" sz="3200" dirty="0" err="1" smtClean="0"/>
              <a:t>plots</a:t>
            </a:r>
            <a:r>
              <a:rPr lang="sv-SE" sz="3200" dirty="0" smtClean="0"/>
              <a:t> in a </a:t>
            </a:r>
            <a:r>
              <a:rPr lang="sv-SE" sz="3200" i="1" dirty="0" err="1" smtClean="0"/>
              <a:t>European</a:t>
            </a:r>
            <a:r>
              <a:rPr lang="sv-SE" sz="3200" i="1" dirty="0" smtClean="0"/>
              <a:t> </a:t>
            </a:r>
            <a:r>
              <a:rPr lang="sv-SE" sz="3200" i="1" dirty="0"/>
              <a:t>t</a:t>
            </a:r>
            <a:r>
              <a:rPr lang="sv-SE" sz="3200" i="1" dirty="0" smtClean="0"/>
              <a:t>rauma</a:t>
            </a:r>
            <a:endParaRPr lang="en-US" sz="3200" i="1" dirty="0"/>
          </a:p>
          <a:p>
            <a:pPr marL="0" lvl="2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72743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Trauma and the </a:t>
            </a:r>
            <a:r>
              <a:rPr lang="sv-SE" dirty="0" err="1" smtClean="0"/>
              <a:t>governing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memories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External</a:t>
            </a:r>
            <a:r>
              <a:rPr lang="sv-SE" dirty="0" smtClean="0"/>
              <a:t> </a:t>
            </a:r>
            <a:r>
              <a:rPr lang="sv-SE" dirty="0" err="1" smtClean="0"/>
              <a:t>rupture</a:t>
            </a:r>
            <a:endParaRPr lang="sv-SE" dirty="0" smtClean="0"/>
          </a:p>
          <a:p>
            <a:r>
              <a:rPr lang="sv-SE" dirty="0" smtClean="0"/>
              <a:t>The trauma is </a:t>
            </a:r>
            <a:r>
              <a:rPr lang="sv-SE" dirty="0" err="1" smtClean="0"/>
              <a:t>repeated</a:t>
            </a:r>
            <a:r>
              <a:rPr lang="sv-SE" dirty="0" smtClean="0"/>
              <a:t> </a:t>
            </a:r>
            <a:r>
              <a:rPr lang="sv-SE" dirty="0" err="1" smtClean="0"/>
              <a:t>through</a:t>
            </a:r>
            <a:r>
              <a:rPr lang="sv-SE" dirty="0" smtClean="0"/>
              <a:t> narrative </a:t>
            </a:r>
            <a:r>
              <a:rPr lang="sv-SE" dirty="0" err="1" smtClean="0"/>
              <a:t>accounts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event – the trauma never </a:t>
            </a:r>
            <a:r>
              <a:rPr lang="sv-SE" dirty="0" err="1" smtClean="0"/>
              <a:t>left</a:t>
            </a: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The re-</a:t>
            </a:r>
            <a:r>
              <a:rPr lang="sv-SE" dirty="0" err="1" smtClean="0"/>
              <a:t>telling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trauma  as a </a:t>
            </a:r>
            <a:r>
              <a:rPr lang="sv-SE" dirty="0" err="1" smtClean="0"/>
              <a:t>collective</a:t>
            </a:r>
            <a:r>
              <a:rPr lang="sv-SE" dirty="0" smtClean="0"/>
              <a:t> </a:t>
            </a:r>
            <a:r>
              <a:rPr lang="sv-SE" dirty="0" err="1" smtClean="0"/>
              <a:t>experience</a:t>
            </a:r>
            <a:endParaRPr lang="sv-SE" dirty="0" smtClean="0"/>
          </a:p>
          <a:p>
            <a:pPr lvl="1"/>
            <a:r>
              <a:rPr lang="sv-SE" dirty="0" err="1" smtClean="0"/>
              <a:t>Fragmentation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a sense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self</a:t>
            </a:r>
            <a:r>
              <a:rPr lang="sv-SE" dirty="0" smtClean="0"/>
              <a:t> and </a:t>
            </a:r>
            <a:r>
              <a:rPr lang="sv-SE" dirty="0" err="1" smtClean="0"/>
              <a:t>security</a:t>
            </a:r>
            <a:endParaRPr lang="sv-SE" dirty="0" smtClean="0"/>
          </a:p>
          <a:p>
            <a:pPr lvl="1"/>
            <a:r>
              <a:rPr lang="sv-SE" dirty="0" smtClean="0"/>
              <a:t>A </a:t>
            </a:r>
            <a:r>
              <a:rPr lang="sv-SE" dirty="0" err="1" smtClean="0"/>
              <a:t>search</a:t>
            </a:r>
            <a:r>
              <a:rPr lang="sv-SE" dirty="0" smtClean="0"/>
              <a:t> for a new kind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ontological</a:t>
            </a:r>
            <a:r>
              <a:rPr lang="sv-SE" dirty="0" smtClean="0"/>
              <a:t> </a:t>
            </a:r>
            <a:r>
              <a:rPr lang="sv-SE" dirty="0" err="1" smtClean="0"/>
              <a:t>security</a:t>
            </a:r>
            <a:endParaRPr lang="sv-SE" dirty="0" smtClean="0"/>
          </a:p>
          <a:p>
            <a:pPr lvl="3"/>
            <a:r>
              <a:rPr lang="sv-SE" sz="2400" i="1" dirty="0" smtClean="0"/>
              <a:t>The </a:t>
            </a:r>
            <a:r>
              <a:rPr lang="sv-SE" sz="2400" i="1" dirty="0" err="1" smtClean="0"/>
              <a:t>securitization</a:t>
            </a:r>
            <a:r>
              <a:rPr lang="sv-SE" sz="2400" i="1" dirty="0" smtClean="0"/>
              <a:t> </a:t>
            </a:r>
            <a:r>
              <a:rPr lang="sv-SE" sz="2400" i="1" dirty="0" err="1" smtClean="0"/>
              <a:t>of</a:t>
            </a:r>
            <a:r>
              <a:rPr lang="sv-SE" sz="2400" i="1" dirty="0" smtClean="0"/>
              <a:t> </a:t>
            </a:r>
            <a:r>
              <a:rPr lang="sv-SE" sz="2400" i="1" dirty="0" err="1" smtClean="0"/>
              <a:t>subjectivty</a:t>
            </a:r>
            <a:endParaRPr lang="sv-SE" sz="2400" i="1" dirty="0" smtClean="0"/>
          </a:p>
          <a:p>
            <a:pPr marL="393192" lvl="1" indent="0">
              <a:buNone/>
            </a:pPr>
            <a:endParaRPr lang="sv-S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26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Californian FB" pitchFamily="18" charset="0"/>
              </a:rPr>
              <a:t>Chosen traumas – Chosen glories:</a:t>
            </a:r>
            <a:br>
              <a:rPr lang="en-GB" sz="4000" dirty="0" smtClean="0">
                <a:latin typeface="Californian FB" pitchFamily="18" charset="0"/>
              </a:rPr>
            </a:br>
            <a:r>
              <a:rPr lang="en-GB" sz="3600" dirty="0" smtClean="0">
                <a:latin typeface="Californian FB" pitchFamily="18" charset="0"/>
              </a:rPr>
              <a:t>the psychological moment</a:t>
            </a:r>
            <a:endParaRPr lang="sv-SE" sz="3600" dirty="0"/>
          </a:p>
        </p:txBody>
      </p:sp>
      <p:pic>
        <p:nvPicPr>
          <p:cNvPr id="4" name="Picture 1" descr="Managing%20the%20Psychology%20of%20Fear%20and%20Terror%20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92896"/>
            <a:ext cx="5760640" cy="270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5478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467544" y="5085184"/>
            <a:ext cx="8229600" cy="1051560"/>
          </a:xfrm>
          <a:prstGeom prst="rect">
            <a:avLst/>
          </a:prstGeom>
        </p:spPr>
        <p:txBody>
          <a:bodyPr vert="horz" lIns="0" rIns="0" bIns="0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Narratives of nation and religion</a:t>
            </a:r>
            <a:endParaRPr lang="sv-SE" dirty="0"/>
          </a:p>
        </p:txBody>
      </p:sp>
      <p:sp>
        <p:nvSpPr>
          <p:cNvPr id="5" name="Platshållare för text 2"/>
          <p:cNvSpPr txBox="1">
            <a:spLocks/>
          </p:cNvSpPr>
          <p:nvPr/>
        </p:nvSpPr>
        <p:spPr>
          <a:xfrm>
            <a:off x="6393914" y="548680"/>
            <a:ext cx="2240280" cy="421148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sv-SE" sz="1800" dirty="0" err="1" smtClean="0"/>
              <a:t>Provide</a:t>
            </a:r>
            <a:r>
              <a:rPr lang="sv-SE" sz="1800" dirty="0" smtClean="0"/>
              <a:t> </a:t>
            </a:r>
            <a:r>
              <a:rPr lang="sv-SE" sz="1800" dirty="0" err="1" smtClean="0"/>
              <a:t>important</a:t>
            </a:r>
            <a:r>
              <a:rPr lang="sv-SE" sz="1800" dirty="0" smtClean="0"/>
              <a:t> </a:t>
            </a:r>
            <a:r>
              <a:rPr lang="sv-SE" sz="1800" dirty="0" err="1" smtClean="0"/>
              <a:t>identity-signifiers</a:t>
            </a:r>
            <a:endParaRPr lang="sv-SE" sz="1800" dirty="0" smtClean="0"/>
          </a:p>
          <a:p>
            <a:pPr>
              <a:buFont typeface="Arial" pitchFamily="34" charset="0"/>
              <a:buChar char="•"/>
            </a:pPr>
            <a:endParaRPr lang="sv-SE" sz="1800" dirty="0" smtClean="0"/>
          </a:p>
          <a:p>
            <a:pPr>
              <a:buFont typeface="Arial" pitchFamily="34" charset="0"/>
              <a:buChar char="•"/>
            </a:pPr>
            <a:r>
              <a:rPr lang="sv-SE" sz="1800" dirty="0" smtClean="0"/>
              <a:t>Make </a:t>
            </a:r>
            <a:r>
              <a:rPr lang="sv-SE" sz="1800" dirty="0" err="1" smtClean="0"/>
              <a:t>claims</a:t>
            </a:r>
            <a:r>
              <a:rPr lang="sv-SE" sz="1800" dirty="0" smtClean="0"/>
              <a:t> </a:t>
            </a:r>
            <a:r>
              <a:rPr lang="sv-SE" sz="1800" dirty="0" err="1" smtClean="0"/>
              <a:t>to</a:t>
            </a:r>
            <a:r>
              <a:rPr lang="sv-SE" sz="1800" dirty="0" smtClean="0"/>
              <a:t> a </a:t>
            </a:r>
            <a:r>
              <a:rPr lang="sv-SE" sz="1800" dirty="0" err="1" smtClean="0"/>
              <a:t>monolithic</a:t>
            </a:r>
            <a:r>
              <a:rPr lang="sv-SE" sz="1800" dirty="0" smtClean="0"/>
              <a:t> </a:t>
            </a:r>
            <a:r>
              <a:rPr lang="sv-SE" sz="1800" dirty="0" err="1" smtClean="0"/>
              <a:t>identity</a:t>
            </a:r>
            <a:endParaRPr lang="sv-SE" sz="1800" dirty="0" smtClean="0"/>
          </a:p>
          <a:p>
            <a:pPr>
              <a:buFont typeface="Arial" pitchFamily="34" charset="0"/>
              <a:buChar char="•"/>
            </a:pPr>
            <a:endParaRPr lang="sv-SE" sz="1800" dirty="0" smtClean="0"/>
          </a:p>
          <a:p>
            <a:pPr>
              <a:buFont typeface="Arial" pitchFamily="34" charset="0"/>
              <a:buChar char="•"/>
            </a:pPr>
            <a:r>
              <a:rPr lang="sv-SE" sz="1800" dirty="0" smtClean="0"/>
              <a:t>Nationalism </a:t>
            </a:r>
            <a:r>
              <a:rPr lang="sv-SE" sz="1800" dirty="0" err="1" smtClean="0"/>
              <a:t>relies</a:t>
            </a:r>
            <a:r>
              <a:rPr lang="sv-SE" sz="1800" dirty="0" smtClean="0"/>
              <a:t> on the </a:t>
            </a:r>
            <a:r>
              <a:rPr lang="sv-SE" sz="1800" dirty="0" err="1" smtClean="0"/>
              <a:t>construction</a:t>
            </a:r>
            <a:r>
              <a:rPr lang="sv-SE" sz="1800" dirty="0" smtClean="0"/>
              <a:t> </a:t>
            </a:r>
            <a:r>
              <a:rPr lang="sv-SE" sz="1800" dirty="0" err="1" smtClean="0"/>
              <a:t>of</a:t>
            </a:r>
            <a:r>
              <a:rPr lang="sv-SE" sz="1800" dirty="0" smtClean="0"/>
              <a:t> ’the nation-as-</a:t>
            </a:r>
            <a:r>
              <a:rPr lang="sv-SE" sz="1800" dirty="0" err="1" smtClean="0"/>
              <a:t>this</a:t>
            </a:r>
            <a:r>
              <a:rPr lang="sv-SE" sz="1800" dirty="0" smtClean="0"/>
              <a:t>’ and ’the-</a:t>
            </a:r>
            <a:r>
              <a:rPr lang="sv-SE" sz="1800" dirty="0" err="1" smtClean="0"/>
              <a:t>people</a:t>
            </a:r>
            <a:r>
              <a:rPr lang="sv-SE" sz="1800" dirty="0" smtClean="0"/>
              <a:t>-as-</a:t>
            </a:r>
            <a:r>
              <a:rPr lang="sv-SE" sz="1800" dirty="0" err="1" smtClean="0"/>
              <a:t>one</a:t>
            </a:r>
            <a:r>
              <a:rPr lang="sv-SE" sz="1800" dirty="0" smtClean="0"/>
              <a:t>’</a:t>
            </a:r>
          </a:p>
          <a:p>
            <a:pPr>
              <a:buFont typeface="Arial" pitchFamily="34" charset="0"/>
              <a:buChar char="•"/>
            </a:pPr>
            <a:endParaRPr lang="sv-SE" sz="1800" dirty="0"/>
          </a:p>
        </p:txBody>
      </p:sp>
      <p:pic>
        <p:nvPicPr>
          <p:cNvPr id="6" name="Picture 2" descr="http://blogs.chron.com/txpotomac/religious%20leaders.jpg"/>
          <p:cNvPicPr>
            <a:picLocks noChangeAspect="1" noChangeArrowheads="1"/>
          </p:cNvPicPr>
          <p:nvPr/>
        </p:nvPicPr>
        <p:blipFill>
          <a:blip r:embed="rId2" cstate="print"/>
          <a:srcRect l="7769" r="7769"/>
          <a:stretch>
            <a:fillRect/>
          </a:stretch>
        </p:blipFill>
        <p:spPr bwMode="auto">
          <a:xfrm>
            <a:off x="0" y="0"/>
            <a:ext cx="637220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3.bp.blogspot.com/_cFyLOWdXMQk/SZZKNr7suQI/AAAAAAAAAdY/uWyvWEEL8eQ/s400/1225473648194_World_Religion_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3743325" cy="2592288"/>
          </a:xfrm>
          <a:prstGeom prst="rect">
            <a:avLst/>
          </a:prstGeom>
          <a:noFill/>
        </p:spPr>
      </p:pic>
      <p:pic>
        <p:nvPicPr>
          <p:cNvPr id="8" name="Picture 4" descr="http://rookery.s3.amazonaws.com/711000/711483_da8f_625x1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492896"/>
            <a:ext cx="2664296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561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öde">
  <a:themeElements>
    <a:clrScheme name="Flöd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öde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öd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4726</TotalTime>
  <Words>457</Words>
  <Application>Microsoft Macintosh PowerPoint</Application>
  <PresentationFormat>Bildspel på skärmen (4:3)</PresentationFormat>
  <Paragraphs>139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2" baseType="lpstr">
      <vt:lpstr>Flöde</vt:lpstr>
      <vt:lpstr>  Ontological (In)Security:  Nation, Space and Religion</vt:lpstr>
      <vt:lpstr>“The human capacity to injure other people is very great precisely because our capacity to imagine other people is very small”  Elaine Scarry</vt:lpstr>
      <vt:lpstr>          OVERVIEW -  Ontological (in)security  - The securitization of subjectivity and a politics of fear - Narratives of collective memory and trauma - Nationhood, nationalism and religion - Gendered Space - Examples from a European and South Asian context</vt:lpstr>
      <vt:lpstr>Securitizing subjectivity</vt:lpstr>
      <vt:lpstr>PowerPoint-presentation</vt:lpstr>
      <vt:lpstr>The co-production of a politics of fear</vt:lpstr>
      <vt:lpstr>Trauma and the governing of memories</vt:lpstr>
      <vt:lpstr>Chosen traumas – Chosen glories: the psychological moment</vt:lpstr>
      <vt:lpstr>PowerPoint-presentation</vt:lpstr>
      <vt:lpstr>PowerPoint-presentation</vt:lpstr>
      <vt:lpstr>PowerPoint-presentation</vt:lpstr>
      <vt:lpstr>Icon of terrorism</vt:lpstr>
      <vt:lpstr>       Europe and its Others –  the enemy within</vt:lpstr>
      <vt:lpstr>PowerPoint-presentation</vt:lpstr>
      <vt:lpstr>PowerPoint-presentation</vt:lpstr>
      <vt:lpstr>Hegemonic masculinity</vt:lpstr>
      <vt:lpstr>Viewing trauma in relation to gendered space and ontological (in)security</vt:lpstr>
      <vt:lpstr>PowerPoint-presentation</vt:lpstr>
      <vt:lpstr>Governing ontologial (in)security:  Gendered space and violence</vt:lpstr>
      <vt:lpstr>Sovereign power: The Sovereign as a prototype of masculinity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Discourses on Terror in South Asia and Europe</dc:title>
  <dc:creator>Catarina Kinnvall</dc:creator>
  <cp:lastModifiedBy>Catarina Kinnvall</cp:lastModifiedBy>
  <cp:revision>120</cp:revision>
  <dcterms:modified xsi:type="dcterms:W3CDTF">2016-01-13T23:18:08Z</dcterms:modified>
</cp:coreProperties>
</file>